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Welcome. This guide shows learners (and teachers supporting them) how to open the content, move through a subject, and use every kind of activity. Nothing in learner mode can change the content — it is read-only by design.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Online, the same lesson streams from YouTube with captions on; offline it plays the bundled MP4 with subtitles.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Fill-in-the-blank and matching activities work the same way: answer, then Check.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Games and animations are pure HTML — they run on any device, including low-cost laptops and tablets.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Labs are bundled inside the package so they run offline too.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the offline package, use the unit pages instead — every lesson lists its media with a badge.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Escalation path: learner → teacher → Evergain support (contact on the last slide).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 subject has units, lessons and activities: readings, videos, audio, quizzes, matching, games, animations, virtual labs and image studies. Everything also works with no internet.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 out that the offline package is complete: the only online-only feature is the AI helper, which is hidden offline.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zip extracts to a folder named after the subject, e.g. Evergain_Grade9_LOT-03_Mathematics. Copy that whole folder to the flash disk.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Links redirect to the actual .zip file. The lot-number form also works, e.g. /download/lot-03.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Author sign-in (top right) is for curriculum developers only; learners never need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Activities inside a lesson are ordered: reading → video → audio → questions → key terms → game/animation/lab.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Works in any browser straight from the flash disk. No files need to be installed.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six media types required by the tender — text, video, audio, animation, games and images — appear as real activities in every subject.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B9C3E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1000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B9C3E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24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4754880" cy="868680"/>
          </a:xfrm>
          <a:prstGeom prst="roundRect">
            <a:avLst>
              <a:gd name="adj" fmla="val 12632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D:\Python Scripts\RTM-HD\cbc-kicd-grade9\src\authoring\public\evergain-log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85800" y="603504"/>
            <a:ext cx="1463040" cy="658368"/>
          </a:xfrm>
          <a:prstGeom prst="rect">
            <a:avLst/>
          </a:prstGeom>
        </p:spPr>
      </p:pic>
      <p:pic>
        <p:nvPicPr>
          <p:cNvPr id="4" name="Image 1" descr="D:\Python Scripts\RTM-HD\cbc-kicd-grade9\src\authoring\public\kicd-logo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2331720" y="603504"/>
            <a:ext cx="1371600" cy="658368"/>
          </a:xfrm>
          <a:prstGeom prst="rect">
            <a:avLst/>
          </a:prstGeom>
        </p:spPr>
      </p:pic>
      <p:pic>
        <p:nvPicPr>
          <p:cNvPr id="5" name="Image 2" descr="D:\Python Scripts\RTM-HD\cbc-kicd-grade9\src\authoring\public\icta-logo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3840480" y="603504"/>
            <a:ext cx="1325880" cy="658368"/>
          </a:xfrm>
          <a:prstGeom prst="rect">
            <a:avLst/>
          </a:prstGeom>
        </p:spPr>
      </p:pic>
      <p:sp>
        <p:nvSpPr>
          <p:cNvPr id="6" name="Text 1"/>
          <p:cNvSpPr txBox="1"/>
          <p:nvPr/>
        </p:nvSpPr>
        <p:spPr>
          <a:xfrm>
            <a:off x="548640" y="214884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B9C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KICD GRADE 9  ·  COMPETENCY BASED CURRICULUM</a:t>
            </a:r>
            <a:endParaRPr lang="en-US" sz="1400" dirty="0"/>
          </a:p>
        </p:txBody>
      </p:sp>
      <p:sp>
        <p:nvSpPr>
          <p:cNvPr id="7" name="Text 2"/>
          <p:cNvSpPr txBox="1"/>
          <p:nvPr/>
        </p:nvSpPr>
        <p:spPr>
          <a:xfrm>
            <a:off x="548640" y="2560320"/>
            <a:ext cx="10972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Learner Guide</a:t>
            </a:r>
            <a:endParaRPr lang="en-US" sz="4800" dirty="0"/>
          </a:p>
        </p:txBody>
      </p:sp>
      <p:sp>
        <p:nvSpPr>
          <p:cNvPr id="8" name="Text 3"/>
          <p:cNvSpPr txBox="1"/>
          <p:nvPr/>
        </p:nvSpPr>
        <p:spPr>
          <a:xfrm>
            <a:off x="548640" y="397764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DCE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the Grade 9 Interactive Digital Content — online at cbc.evergain.co.ke, or fully offline from a flash disk.</a:t>
            </a:r>
            <a:endParaRPr lang="en-US" sz="1800" dirty="0"/>
          </a:p>
        </p:txBody>
      </p:sp>
      <p:sp>
        <p:nvSpPr>
          <p:cNvPr id="9" name="Shape 4"/>
          <p:cNvSpPr/>
          <p:nvPr/>
        </p:nvSpPr>
        <p:spPr>
          <a:xfrm>
            <a:off x="548640" y="5212080"/>
            <a:ext cx="201168" cy="201168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0" name="Text 5"/>
          <p:cNvSpPr txBox="1"/>
          <p:nvPr/>
        </p:nvSpPr>
        <p:spPr>
          <a:xfrm>
            <a:off x="868680" y="5138928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9C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RFB KE-ICTA-543406-GO-RFB  ·  Competency Based Curriculum  ·  Grade 9</a:t>
            </a:r>
            <a:endParaRPr lang="en-US" sz="1300" dirty="0"/>
          </a:p>
        </p:txBody>
      </p:sp>
      <p:sp>
        <p:nvSpPr>
          <p:cNvPr id="11" name="Text 6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9C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Learner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B9C3E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lessons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Play, read along, or listen — all from the package, no internet needed.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220538" y="1472184"/>
            <a:ext cx="4325484" cy="4828032"/>
          </a:xfrm>
          <a:prstGeom prst="roundRect">
            <a:avLst>
              <a:gd name="adj" fmla="val 1691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5" name="Image 0" descr="C:\Users\rodge\AppData\Local\Temp\claude\D--Python-Scripts-RTM-HD\efdb8e03-6240-4ba7-8178-2f3589179894\scratchpad\shots2\pkg-vide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7114" y="1508760"/>
            <a:ext cx="4252332" cy="47548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564343" y="1466698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7" name="Text 4"/>
          <p:cNvSpPr txBox="1"/>
          <p:nvPr/>
        </p:nvSpPr>
        <p:spPr>
          <a:xfrm>
            <a:off x="4564343" y="146669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1205001" y="2275027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9" name="Text 6"/>
          <p:cNvSpPr txBox="1"/>
          <p:nvPr/>
        </p:nvSpPr>
        <p:spPr>
          <a:xfrm>
            <a:off x="1205001" y="2275027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1205001" y="4509821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1" name="Text 8"/>
          <p:cNvSpPr txBox="1"/>
          <p:nvPr/>
        </p:nvSpPr>
        <p:spPr>
          <a:xfrm>
            <a:off x="1205001" y="4509821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1205001" y="4795114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3" name="Text 10"/>
          <p:cNvSpPr txBox="1"/>
          <p:nvPr/>
        </p:nvSpPr>
        <p:spPr>
          <a:xfrm>
            <a:off x="1205001" y="479511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205001" y="5912510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5" name="Text 12"/>
          <p:cNvSpPr txBox="1"/>
          <p:nvPr/>
        </p:nvSpPr>
        <p:spPr>
          <a:xfrm>
            <a:off x="1205001" y="591251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6583680" y="152704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6583680" y="152704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8" name="Text 15"/>
          <p:cNvSpPr txBox="1"/>
          <p:nvPr/>
        </p:nvSpPr>
        <p:spPr>
          <a:xfrm>
            <a:off x="6995160" y="1508760"/>
            <a:ext cx="47393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← Unit takes you back; Prev / Next move between activities (e.g. 2 / 85).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6583680" y="216712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6583680" y="21671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21" name="Text 18"/>
          <p:cNvSpPr txBox="1"/>
          <p:nvPr/>
        </p:nvSpPr>
        <p:spPr>
          <a:xfrm>
            <a:off x="6995160" y="2148840"/>
            <a:ext cx="47393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 play. Subtitles are switched on by default — use the CC button to toggle them.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6583680" y="280720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6583680" y="28072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24" name="Text 21"/>
          <p:cNvSpPr txBox="1"/>
          <p:nvPr/>
        </p:nvSpPr>
        <p:spPr>
          <a:xfrm>
            <a:off x="6995160" y="2788920"/>
            <a:ext cx="47393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points summarise the lesson in a few bullets.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6583680" y="344728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6" name="Text 23"/>
          <p:cNvSpPr txBox="1"/>
          <p:nvPr/>
        </p:nvSpPr>
        <p:spPr>
          <a:xfrm>
            <a:off x="6583680" y="34472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7" name="Text 24"/>
          <p:cNvSpPr txBox="1"/>
          <p:nvPr/>
        </p:nvSpPr>
        <p:spPr>
          <a:xfrm>
            <a:off x="6995160" y="3429000"/>
            <a:ext cx="47393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Listen reads the transcript aloud using the device's own voice — handy without headphones.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6583680" y="408736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6583680" y="408736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30" name="Text 27"/>
          <p:cNvSpPr txBox="1"/>
          <p:nvPr/>
        </p:nvSpPr>
        <p:spPr>
          <a:xfrm>
            <a:off x="6995160" y="4069080"/>
            <a:ext cx="47393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full transcript is below the video; Mark as watched records your progress.</a:t>
            </a:r>
            <a:endParaRPr lang="en-US" sz="1250" dirty="0"/>
          </a:p>
        </p:txBody>
      </p:sp>
      <p:sp>
        <p:nvSpPr>
          <p:cNvPr id="31" name="Text 28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Learner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Quizzes with instant feedback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 an answer: correct turns green with an explanation; a wrong choice turns red and lets you try again.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20624" y="1568612"/>
            <a:ext cx="7754112" cy="3355017"/>
          </a:xfrm>
          <a:prstGeom prst="roundRect">
            <a:avLst>
              <a:gd name="adj" fmla="val 2180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5" name="Image 0" descr="C:\Users\rodge\AppData\Local\Temp\claude\D--Python-Scripts-RTM-HD\efdb8e03-6240-4ba7-8178-2f3589179894\scratchpad\shots2\pkg-quiz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605188"/>
            <a:ext cx="7680960" cy="3281865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73659" y="2551043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7" name="Text 4"/>
          <p:cNvSpPr txBox="1"/>
          <p:nvPr/>
        </p:nvSpPr>
        <p:spPr>
          <a:xfrm>
            <a:off x="473659" y="2551043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473659" y="2912048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9" name="Text 6"/>
          <p:cNvSpPr txBox="1"/>
          <p:nvPr/>
        </p:nvSpPr>
        <p:spPr>
          <a:xfrm>
            <a:off x="473659" y="29120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6541618" y="1599302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1" name="Text 8"/>
          <p:cNvSpPr txBox="1"/>
          <p:nvPr/>
        </p:nvSpPr>
        <p:spPr>
          <a:xfrm>
            <a:off x="6541618" y="159930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412480" y="152704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8412480" y="152704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4" name="Text 11"/>
          <p:cNvSpPr txBox="1"/>
          <p:nvPr/>
        </p:nvSpPr>
        <p:spPr>
          <a:xfrm>
            <a:off x="8823960" y="150876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question — one correct answer out of four.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412480" y="216712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8412480" y="21671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7" name="Text 14"/>
          <p:cNvSpPr txBox="1"/>
          <p:nvPr/>
        </p:nvSpPr>
        <p:spPr>
          <a:xfrm>
            <a:off x="8823960" y="214884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 an option. You get feedback immediately, with a short explanation of why.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412480" y="280720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8412480" y="28072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20" name="Text 17"/>
          <p:cNvSpPr txBox="1"/>
          <p:nvPr/>
        </p:nvSpPr>
        <p:spPr>
          <a:xfrm>
            <a:off x="8823960" y="278892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 / Next continue the lesson; questions are part of the same flow as videos and readings.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8412480" y="344728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8412480" y="34472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3" name="Text 20"/>
          <p:cNvSpPr txBox="1"/>
          <p:nvPr/>
        </p:nvSpPr>
        <p:spPr>
          <a:xfrm>
            <a:off x="8823960" y="342900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 are over 1,800 questions across the ten subjects — roughly fifteen per lesson.</a:t>
            </a:r>
            <a:endParaRPr lang="en-US" sz="1250" dirty="0"/>
          </a:p>
        </p:txBody>
      </p:sp>
      <p:sp>
        <p:nvSpPr>
          <p:cNvPr id="24" name="Text 21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Learner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Games and animations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Playable, auto-scored games and step-by-step animated diagrams — built in, no downloads.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20624" y="1488809"/>
            <a:ext cx="5559552" cy="4063261"/>
          </a:xfrm>
          <a:prstGeom prst="roundRect">
            <a:avLst>
              <a:gd name="adj" fmla="val 1800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5" name="Image 0" descr="C:\Users\rodge\AppData\Local\Temp\claude\D--Python-Scripts-RTM-HD\efdb8e03-6240-4ba7-8178-2f3589179894\scratchpad\shots2\pkg-gam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525385"/>
            <a:ext cx="5486400" cy="3990109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457200" y="5623560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game — drag items into groups, put steps in order, or find matching pairs. Your score appears when you finish.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6208776" y="1488809"/>
            <a:ext cx="5559552" cy="4063261"/>
          </a:xfrm>
          <a:prstGeom prst="roundRect">
            <a:avLst>
              <a:gd name="adj" fmla="val 1800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8" name="Image 1" descr="C:\Users\rodge\AppData\Local\Temp\claude\D--Python-Scripts-RTM-HD\efdb8e03-6240-4ba7-8178-2f3589179894\scratchpad\shots2\pkg-ani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352" y="1525385"/>
            <a:ext cx="5486400" cy="3990109"/>
          </a:xfrm>
          <a:prstGeom prst="rect">
            <a:avLst/>
          </a:prstGeom>
        </p:spPr>
      </p:pic>
      <p:sp>
        <p:nvSpPr>
          <p:cNvPr id="9" name="Text 5"/>
          <p:cNvSpPr txBox="1"/>
          <p:nvPr/>
        </p:nvSpPr>
        <p:spPr>
          <a:xfrm>
            <a:off x="6245352" y="5623560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Animation — the active stage highlights as the cycle plays. Press Listen to hear the explanation.</a:t>
            </a:r>
            <a:endParaRPr lang="en-US" sz="1250" dirty="0"/>
          </a:p>
        </p:txBody>
      </p:sp>
      <p:sp>
        <p:nvSpPr>
          <p:cNvPr id="10" name="Text 6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Learner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labs and image studies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Experiment safely, and study diagrams and tables with the key ideas explained.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20624" y="1488809"/>
            <a:ext cx="5559552" cy="4063261"/>
          </a:xfrm>
          <a:prstGeom prst="roundRect">
            <a:avLst>
              <a:gd name="adj" fmla="val 1800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5" name="Image 0" descr="C:\Users\rodge\AppData\Local\Temp\claude\D--Python-Scripts-RTM-HD\efdb8e03-6240-4ba7-8178-2f3589179894\scratchpad\shots2\pkg-lab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525385"/>
            <a:ext cx="5486400" cy="3990109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457200" y="5623560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lab (PhET) — change the controls and watch the result. Follow the "Try this" steps under the simulation.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6208776" y="1488809"/>
            <a:ext cx="5559552" cy="4063261"/>
          </a:xfrm>
          <a:prstGeom prst="roundRect">
            <a:avLst>
              <a:gd name="adj" fmla="val 1800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8" name="Image 1" descr="C:\Users\rodge\AppData\Local\Temp\claude\D--Python-Scripts-RTM-HD\efdb8e03-6240-4ba7-8178-2f3589179894\scratchpad\shots2\pkg-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352" y="1525385"/>
            <a:ext cx="5486400" cy="3990109"/>
          </a:xfrm>
          <a:prstGeom prst="rect">
            <a:avLst/>
          </a:prstGeom>
        </p:spPr>
      </p:pic>
      <p:sp>
        <p:nvSpPr>
          <p:cNvPr id="9" name="Text 5"/>
          <p:cNvSpPr txBox="1"/>
          <p:nvPr/>
        </p:nvSpPr>
        <p:spPr>
          <a:xfrm>
            <a:off x="6245352" y="5623560"/>
            <a:ext cx="5486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 study — a diagram or data table to study, with a "Study the diagram" note and the explanation beneath.</a:t>
            </a:r>
            <a:endParaRPr lang="en-US" sz="1250" dirty="0"/>
          </a:p>
        </p:txBody>
      </p:sp>
      <p:sp>
        <p:nvSpPr>
          <p:cNvPr id="10" name="Text 6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Learner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any video, audio, lab or game fast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Media Library (online) gathers every media activity across all ten subjects.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472184"/>
            <a:ext cx="7680960" cy="4828032"/>
          </a:xfrm>
          <a:prstGeom prst="roundRect">
            <a:avLst>
              <a:gd name="adj" fmla="val 1515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5" name="Image 0" descr="C:\Users\rodge\AppData\Local\Temp\claude\D--Python-Scripts-RTM-HD\efdb8e03-6240-4ba7-8178-2f3589179894\scratchpad\shots2\learner-media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776" y="1508760"/>
            <a:ext cx="7607808" cy="47548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1878178" y="1799539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7" name="Text 4"/>
          <p:cNvSpPr txBox="1"/>
          <p:nvPr/>
        </p:nvSpPr>
        <p:spPr>
          <a:xfrm>
            <a:off x="1878178" y="1799539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1878178" y="2013509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9" name="Text 6"/>
          <p:cNvSpPr txBox="1"/>
          <p:nvPr/>
        </p:nvSpPr>
        <p:spPr>
          <a:xfrm>
            <a:off x="1878178" y="2013509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6747175" y="2061058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1" name="Text 8"/>
          <p:cNvSpPr txBox="1"/>
          <p:nvPr/>
        </p:nvSpPr>
        <p:spPr>
          <a:xfrm>
            <a:off x="6747175" y="206105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1878178" y="2655418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3" name="Text 10"/>
          <p:cNvSpPr txBox="1"/>
          <p:nvPr/>
        </p:nvSpPr>
        <p:spPr>
          <a:xfrm>
            <a:off x="1878178" y="265541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8412480" y="152704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8412480" y="152704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6" name="Text 13"/>
          <p:cNvSpPr txBox="1"/>
          <p:nvPr/>
        </p:nvSpPr>
        <p:spPr>
          <a:xfrm>
            <a:off x="8823960" y="150876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Counts of videos, audio, labs, games and animations available.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8412480" y="216712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8412480" y="21671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9" name="Text 16"/>
          <p:cNvSpPr txBox="1"/>
          <p:nvPr/>
        </p:nvSpPr>
        <p:spPr>
          <a:xfrm>
            <a:off x="8823960" y="214884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 by media type, or choose a single subject.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8412480" y="280720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8412480" y="28072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22" name="Text 19"/>
          <p:cNvSpPr txBox="1"/>
          <p:nvPr/>
        </p:nvSpPr>
        <p:spPr>
          <a:xfrm>
            <a:off x="8823960" y="278892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by title.</a:t>
            </a:r>
            <a:endParaRPr lang="en-US" sz="1250" dirty="0"/>
          </a:p>
        </p:txBody>
      </p:sp>
      <p:sp>
        <p:nvSpPr>
          <p:cNvPr id="23" name="Shape 20"/>
          <p:cNvSpPr/>
          <p:nvPr/>
        </p:nvSpPr>
        <p:spPr>
          <a:xfrm>
            <a:off x="8412480" y="344728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4" name="Text 21"/>
          <p:cNvSpPr txBox="1"/>
          <p:nvPr/>
        </p:nvSpPr>
        <p:spPr>
          <a:xfrm>
            <a:off x="8412480" y="34472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5" name="Text 22"/>
          <p:cNvSpPr txBox="1"/>
          <p:nvPr/>
        </p:nvSpPr>
        <p:spPr>
          <a:xfrm>
            <a:off x="8823960" y="342900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any card to play it in a pop-up; close it to keep browsing.</a:t>
            </a:r>
            <a:endParaRPr lang="en-US" sz="1250" dirty="0"/>
          </a:p>
        </p:txBody>
      </p:sp>
      <p:sp>
        <p:nvSpPr>
          <p:cNvPr id="26" name="Shape 23"/>
          <p:cNvSpPr/>
          <p:nvPr/>
        </p:nvSpPr>
        <p:spPr>
          <a:xfrm>
            <a:off x="8412480" y="408736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8412480" y="408736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28" name="Text 25"/>
          <p:cNvSpPr txBox="1"/>
          <p:nvPr/>
        </p:nvSpPr>
        <p:spPr>
          <a:xfrm>
            <a:off x="8823960" y="406908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Library (sidebar) lists every activity as text, for quick reading.</a:t>
            </a:r>
            <a:endParaRPr lang="en-US" sz="1250" dirty="0"/>
          </a:p>
        </p:txBody>
      </p:sp>
      <p:sp>
        <p:nvSpPr>
          <p:cNvPr id="29" name="Text 26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Learner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Tips and troubleshooting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questions have a one-line answer.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54480"/>
            <a:ext cx="3605784" cy="4114800"/>
          </a:xfrm>
          <a:prstGeom prst="roundRect">
            <a:avLst>
              <a:gd name="adj" fmla="val 4057"/>
            </a:avLst>
          </a:prstGeom>
          <a:solidFill>
            <a:srgbClr val="EEF1F8"/>
          </a:solidFill>
          <a:ln w="12700">
            <a:solidFill>
              <a:srgbClr val="EEF1F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13232" y="1783080"/>
            <a:ext cx="457200" cy="457200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892808"/>
            <a:ext cx="237744" cy="237744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280160" y="1783080"/>
            <a:ext cx="25542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 &amp; audio</a:t>
            </a:r>
            <a:endParaRPr lang="en-US" sz="1600" dirty="0"/>
          </a:p>
        </p:txBody>
      </p:sp>
      <p:sp>
        <p:nvSpPr>
          <p:cNvPr id="8" name="Text 5"/>
          <p:cNvSpPr txBox="1"/>
          <p:nvPr/>
        </p:nvSpPr>
        <p:spPr>
          <a:xfrm>
            <a:off x="713232" y="2377440"/>
            <a:ext cx="30937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⇄ Kiswahili: use the language button at the top right.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Listen uses the device's built-in voice — it works offline and needs no download.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Subtitles are on by default; use the video's CC button to switch them off.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sound? Check the device volume and that the browser is not muted.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4291584" y="1554480"/>
            <a:ext cx="3605784" cy="4114800"/>
          </a:xfrm>
          <a:prstGeom prst="roundRect">
            <a:avLst>
              <a:gd name="adj" fmla="val 4057"/>
            </a:avLst>
          </a:prstGeom>
          <a:solidFill>
            <a:srgbClr val="FBE9E7"/>
          </a:solidFill>
          <a:ln w="12700">
            <a:solidFill>
              <a:srgbClr val="FBE9E7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547616" y="1783080"/>
            <a:ext cx="457200" cy="457200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7344" y="1892808"/>
            <a:ext cx="237744" cy="237744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5114544" y="1783080"/>
            <a:ext cx="25542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D0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a flash disk</a:t>
            </a:r>
            <a:endParaRPr lang="en-US" sz="1600" dirty="0"/>
          </a:p>
        </p:txBody>
      </p:sp>
      <p:sp>
        <p:nvSpPr>
          <p:cNvPr id="13" name="Text 9"/>
          <p:cNvSpPr txBox="1"/>
          <p:nvPr/>
        </p:nvSpPr>
        <p:spPr>
          <a:xfrm>
            <a:off x="4547616" y="2377440"/>
            <a:ext cx="30937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the whole subject folder together — moving files breaks the links.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index.html with Chrome, Edge or Firefox for the best experience.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video that will not play in one browser usually plays in Chrome.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 the folder onto the computer for faster loading of large labs.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8125968" y="1554480"/>
            <a:ext cx="3605784" cy="4114800"/>
          </a:xfrm>
          <a:prstGeom prst="roundRect">
            <a:avLst>
              <a:gd name="adj" fmla="val 4057"/>
            </a:avLst>
          </a:prstGeom>
          <a:solidFill>
            <a:srgbClr val="EEF1F8"/>
          </a:solidFill>
          <a:ln w="12700">
            <a:solidFill>
              <a:srgbClr val="EEF1F8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8382000" y="1783080"/>
            <a:ext cx="457200" cy="457200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1728" y="1892808"/>
            <a:ext cx="237744" cy="237744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8948928" y="1783080"/>
            <a:ext cx="25542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Read-only by design</a:t>
            </a:r>
            <a:endParaRPr lang="en-US" sz="1600" dirty="0"/>
          </a:p>
        </p:txBody>
      </p:sp>
      <p:sp>
        <p:nvSpPr>
          <p:cNvPr id="18" name="Text 13"/>
          <p:cNvSpPr txBox="1"/>
          <p:nvPr/>
        </p:nvSpPr>
        <p:spPr>
          <a:xfrm>
            <a:off x="8382000" y="2377440"/>
            <a:ext cx="30937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Learner mode cannot change, add or delete lessons — this is intentional.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 lesson looks wrong, tell your teacher or the content administrator.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 sign-in is for curriculum developers and needs a passcode.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progress marks (Mark as watched / complete) stay on this device.</a:t>
            </a:r>
            <a:endParaRPr lang="en-US" sz="1350" dirty="0"/>
          </a:p>
        </p:txBody>
      </p:sp>
      <p:sp>
        <p:nvSpPr>
          <p:cNvPr id="19" name="Text 14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Learner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324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109728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 help?</a:t>
            </a:r>
            <a:endParaRPr lang="en-US" sz="40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2194560"/>
            <a:ext cx="105156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800" dirty="0">
                <a:solidFill>
                  <a:srgbClr val="DCE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platform:  cbc.evergain.co.ke</a:t>
            </a:r>
            <a:endParaRPr lang="en-US" sz="18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800" dirty="0">
                <a:solidFill>
                  <a:srgbClr val="DCE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Offline packages (all subjects):  cbc.evergain.co.ke/download/</a:t>
            </a:r>
            <a:endParaRPr lang="en-US" sz="18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800" dirty="0">
                <a:solidFill>
                  <a:srgbClr val="DCE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info@evergainlimited.com  ·  +254 747 258 516  ·  www.evergainlimited.com</a:t>
            </a:r>
            <a:endParaRPr lang="en-US" sz="1800" dirty="0"/>
          </a:p>
          <a:p>
            <a:pPr indent="0" marL="0">
              <a:spcAft>
                <a:spcPts val="800"/>
              </a:spcAft>
              <a:buNone/>
            </a:pPr>
            <a:endParaRPr lang="en-US" sz="18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800" dirty="0">
                <a:solidFill>
                  <a:srgbClr val="DCE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 9 Interactive Digital Content for the Competency Based Curriculum — delivered for ICTA / KICD (RFB KE-ICTA-543406-GO-RFB).</a:t>
            </a:r>
            <a:endParaRPr lang="en-US" sz="1800" dirty="0"/>
          </a:p>
        </p:txBody>
      </p:sp>
      <p:pic>
        <p:nvPicPr>
          <p:cNvPr id="4" name="Image 0" descr="D:\Python Scripts\RTM-HD\cbc-kicd-grade9\src\authoring\public\evergain-log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8640" y="5486400"/>
            <a:ext cx="1554480" cy="640080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9C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Learner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B9C3E0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get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 learning areas of Grade 9 CBC content, built to be read, watched, listened to, played and practised.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600200"/>
            <a:ext cx="2240280" cy="1188720"/>
          </a:xfrm>
          <a:prstGeom prst="roundRect">
            <a:avLst>
              <a:gd name="adj" fmla="val 10769"/>
            </a:avLst>
          </a:prstGeom>
          <a:solidFill>
            <a:srgbClr val="EEF1F8"/>
          </a:solidFill>
          <a:ln w="12700">
            <a:solidFill>
              <a:srgbClr val="EEF1F8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640080" y="1709928"/>
            <a:ext cx="1874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2E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2368296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areas (subjects)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2880360" y="1600200"/>
            <a:ext cx="2240280" cy="1188720"/>
          </a:xfrm>
          <a:prstGeom prst="roundRect">
            <a:avLst>
              <a:gd name="adj" fmla="val 10769"/>
            </a:avLst>
          </a:prstGeom>
          <a:solidFill>
            <a:srgbClr val="EEF1F8"/>
          </a:solidFill>
          <a:ln w="12700">
            <a:solidFill>
              <a:srgbClr val="EEF1F8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3063240" y="1709928"/>
            <a:ext cx="1874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2E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2,561</a:t>
            </a:r>
            <a:endParaRPr lang="en-US" sz="3400" dirty="0"/>
          </a:p>
        </p:txBody>
      </p:sp>
      <p:sp>
        <p:nvSpPr>
          <p:cNvPr id="9" name="Text 7"/>
          <p:cNvSpPr txBox="1"/>
          <p:nvPr/>
        </p:nvSpPr>
        <p:spPr>
          <a:xfrm>
            <a:off x="3063240" y="2368296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interactive activities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57200" y="2971800"/>
            <a:ext cx="2240280" cy="1188720"/>
          </a:xfrm>
          <a:prstGeom prst="roundRect">
            <a:avLst>
              <a:gd name="adj" fmla="val 10769"/>
            </a:avLst>
          </a:prstGeom>
          <a:solidFill>
            <a:srgbClr val="EEF1F8"/>
          </a:solidFill>
          <a:ln w="12700">
            <a:solidFill>
              <a:srgbClr val="EEF1F8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640080" y="3081528"/>
            <a:ext cx="1874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2E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115</a:t>
            </a:r>
            <a:endParaRPr lang="en-US" sz="3400" dirty="0"/>
          </a:p>
        </p:txBody>
      </p:sp>
      <p:sp>
        <p:nvSpPr>
          <p:cNvPr id="12" name="Text 10"/>
          <p:cNvSpPr txBox="1"/>
          <p:nvPr/>
        </p:nvSpPr>
        <p:spPr>
          <a:xfrm>
            <a:off x="640080" y="3739896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lessons with subtitles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2880360" y="2971800"/>
            <a:ext cx="2240280" cy="1188720"/>
          </a:xfrm>
          <a:prstGeom prst="roundRect">
            <a:avLst>
              <a:gd name="adj" fmla="val 10769"/>
            </a:avLst>
          </a:prstGeom>
          <a:solidFill>
            <a:srgbClr val="EEF1F8"/>
          </a:solidFill>
          <a:ln w="12700">
            <a:solidFill>
              <a:srgbClr val="EEF1F8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3063240" y="3081528"/>
            <a:ext cx="1874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A2E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3400" dirty="0"/>
          </a:p>
        </p:txBody>
      </p:sp>
      <p:sp>
        <p:nvSpPr>
          <p:cNvPr id="15" name="Text 13"/>
          <p:cNvSpPr txBox="1"/>
          <p:nvPr/>
        </p:nvSpPr>
        <p:spPr>
          <a:xfrm>
            <a:off x="3063240" y="3739896"/>
            <a:ext cx="1874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science labs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358384" y="1869377"/>
            <a:ext cx="6409944" cy="4033647"/>
          </a:xfrm>
          <a:prstGeom prst="roundRect">
            <a:avLst>
              <a:gd name="adj" fmla="val 1814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17" name="Image 0" descr="C:\Users\rodge\AppData\Local\Temp\claude\D--Python-Scripts-RTM-HD\efdb8e03-6240-4ba7-8178-2f3589179894\scratchpad\shots2\learner-dashboar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4960" y="1905953"/>
            <a:ext cx="6336792" cy="3960495"/>
          </a:xfrm>
          <a:prstGeom prst="rect">
            <a:avLst/>
          </a:prstGeom>
        </p:spPr>
      </p:pic>
      <p:sp>
        <p:nvSpPr>
          <p:cNvPr id="18" name="Text 15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Learner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ways to use it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content, same look — choose whichever suits your school.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54480"/>
            <a:ext cx="5486400" cy="4709160"/>
          </a:xfrm>
          <a:prstGeom prst="roundRect">
            <a:avLst>
              <a:gd name="adj" fmla="val 3107"/>
            </a:avLst>
          </a:prstGeom>
          <a:solidFill>
            <a:srgbClr val="EEF1F8"/>
          </a:solidFill>
          <a:ln w="12700">
            <a:solidFill>
              <a:srgbClr val="EEF1F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783080"/>
            <a:ext cx="475488" cy="475488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637" y="1897197"/>
            <a:ext cx="247254" cy="247254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325880" y="1783080"/>
            <a:ext cx="44805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— in a web browser</a:t>
            </a:r>
            <a:endParaRPr lang="en-US" sz="1800" dirty="0"/>
          </a:p>
        </p:txBody>
      </p:sp>
      <p:sp>
        <p:nvSpPr>
          <p:cNvPr id="8" name="Text 5"/>
          <p:cNvSpPr txBox="1"/>
          <p:nvPr/>
        </p:nvSpPr>
        <p:spPr>
          <a:xfrm>
            <a:off x="731520" y="2423160"/>
            <a:ext cx="4983480" cy="3703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to cbc.evergain.co.ke — it opens in Learner mode (read-only).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in Chrome, Edge, Firefox or Safari on a laptop, tablet or phone.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Videos stream, so you need an internet connection.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Media Library to jump straight to any video, audio, game or lab.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245352" y="1554480"/>
            <a:ext cx="5486400" cy="4709160"/>
          </a:xfrm>
          <a:prstGeom prst="roundRect">
            <a:avLst>
              <a:gd name="adj" fmla="val 3107"/>
            </a:avLst>
          </a:prstGeom>
          <a:solidFill>
            <a:srgbClr val="FBE9E7"/>
          </a:solidFill>
          <a:ln w="12700">
            <a:solidFill>
              <a:srgbClr val="FBE9E7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519672" y="1783080"/>
            <a:ext cx="475488" cy="475488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3789" y="1897197"/>
            <a:ext cx="247254" cy="247254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7114032" y="1783080"/>
            <a:ext cx="44805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0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Offline — from a flash disk</a:t>
            </a:r>
            <a:endParaRPr lang="en-US" sz="1800" dirty="0"/>
          </a:p>
        </p:txBody>
      </p:sp>
      <p:sp>
        <p:nvSpPr>
          <p:cNvPr id="13" name="Text 9"/>
          <p:cNvSpPr txBox="1"/>
          <p:nvPr/>
        </p:nvSpPr>
        <p:spPr>
          <a:xfrm>
            <a:off x="6519672" y="2423160"/>
            <a:ext cx="4983480" cy="3703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subject is its own package (one folder, one index.html).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internet, no installation, no server — just open index.html.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Videos, subtitles, labs, games and images are all inside the folder.</a:t>
            </a:r>
            <a:endParaRPr lang="en-US" sz="13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Audio lessons and the Listen button narrate on the device itself.</a:t>
            </a:r>
            <a:endParaRPr lang="en-US" sz="1350" dirty="0"/>
          </a:p>
        </p:txBody>
      </p:sp>
      <p:sp>
        <p:nvSpPr>
          <p:cNvPr id="14" name="Text 10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Learner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your subject on a flash disk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steps — about two minutes per subject.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91056"/>
            <a:ext cx="384048" cy="384048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57200" y="15910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1005840" y="1554480"/>
            <a:ext cx="4572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the download page</a:t>
            </a:r>
            <a:endParaRPr lang="en-US" sz="1500" dirty="0"/>
          </a:p>
        </p:txBody>
      </p:sp>
      <p:sp>
        <p:nvSpPr>
          <p:cNvPr id="7" name="Text 5"/>
          <p:cNvSpPr txBox="1"/>
          <p:nvPr/>
        </p:nvSpPr>
        <p:spPr>
          <a:xfrm>
            <a:off x="1005840" y="1865376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 cbc.evergain.co.ke/download/ (or click Offline downloads in the app).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57200" y="2596896"/>
            <a:ext cx="384048" cy="384048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457200" y="25968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1005840" y="2560320"/>
            <a:ext cx="4572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Download your subject</a:t>
            </a:r>
            <a:endParaRPr lang="en-US" sz="1500" dirty="0"/>
          </a:p>
        </p:txBody>
      </p:sp>
      <p:sp>
        <p:nvSpPr>
          <p:cNvPr id="11" name="Text 9"/>
          <p:cNvSpPr txBox="1"/>
          <p:nvPr/>
        </p:nvSpPr>
        <p:spPr>
          <a:xfrm>
            <a:off x="1005840" y="2871216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Download next to the learning area you need. Each subject is a separate .zip file (2–27 MB).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57200" y="3602736"/>
            <a:ext cx="384048" cy="384048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457200" y="36027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 txBox="1"/>
          <p:nvPr/>
        </p:nvSpPr>
        <p:spPr>
          <a:xfrm>
            <a:off x="1005840" y="3566160"/>
            <a:ext cx="4572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Unzip onto the flash disk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1005840" y="3877056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Right-click the .zip → Extract All. Keep the whole folder together — do not move files out of it.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57200" y="4608576"/>
            <a:ext cx="384048" cy="384048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457200" y="46085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Text 16"/>
          <p:cNvSpPr txBox="1"/>
          <p:nvPr/>
        </p:nvSpPr>
        <p:spPr>
          <a:xfrm>
            <a:off x="1005840" y="4572000"/>
            <a:ext cx="4572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index.html</a:t>
            </a:r>
            <a:endParaRPr lang="en-US" sz="1500" dirty="0"/>
          </a:p>
        </p:txBody>
      </p:sp>
      <p:sp>
        <p:nvSpPr>
          <p:cNvPr id="19" name="Text 17"/>
          <p:cNvSpPr txBox="1"/>
          <p:nvPr/>
        </p:nvSpPr>
        <p:spPr>
          <a:xfrm>
            <a:off x="1005840" y="4882896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Double-click index.html inside the folder. It opens in your browser and works with no internet.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815584" y="2436485"/>
            <a:ext cx="5955487" cy="2899430"/>
          </a:xfrm>
          <a:prstGeom prst="roundRect">
            <a:avLst>
              <a:gd name="adj" fmla="val 2523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21" name="Image 0" descr="C:\Users\rodge\AppData\Local\Temp\claude\D--Python-Scripts-RTM-HD\efdb8e03-6240-4ba7-8178-2f3589179894\scratchpad\shots2\download-gri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52160" y="2473061"/>
            <a:ext cx="5882335" cy="2826278"/>
          </a:xfrm>
          <a:prstGeom prst="rect">
            <a:avLst/>
          </a:prstGeom>
        </p:spPr>
      </p:pic>
      <p:sp>
        <p:nvSpPr>
          <p:cNvPr id="22" name="Text 19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Learner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links for each subject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links you can type, share by WhatsApp or print. Each one downloads that subject's offline package.</a:t>
            </a:r>
            <a:endParaRPr lang="en-US" sz="14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54480"/>
          <a:ext cx="11274552" cy="914400"/>
        </p:xfrm>
        <a:graphic>
          <a:graphicData uri="http://schemas.openxmlformats.org/drawingml/2006/table">
            <a:tbl>
              <a:tblPr/>
              <a:tblGrid>
                <a:gridCol w="731520"/>
                <a:gridCol w="4206240"/>
                <a:gridCol w="6336792"/>
              </a:tblGrid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6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Learning area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6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Direct download link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E6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English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cbc.evergain.co.ke/download/english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Kiswahili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cbc.evergain.co.ke/download/kiswahili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Mathematics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cbc.evergain.co.ke/download/mathematics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Integrated Science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cbc.evergain.co.ke/download/integrated-science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Agriculture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cbc.evergain.co.ke/download/agriculture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Creative Arts &amp; Sports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cbc.evergain.co.ke/download/creative-arts-sports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Christian Religious Education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cbc.evergain.co.ke/download/christian-re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Islamic Religious Education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cbc.evergain.co.ke/download/islamic-re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Hindu Religious Education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cbc.evergain.co.ke/download/hindu-re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Social Studies &amp; Pre-Technical Studies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cbc.evergain.co.ke/download/social-studies-pts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 ten subjects in one app (demo copy, 156 MB)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1F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cbc.evergain.co.ke/download/all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1F8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Learner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home page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see when the content opens (online). Learner mode is on by default — nothing here can be edited.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472184"/>
            <a:ext cx="7680960" cy="4828032"/>
          </a:xfrm>
          <a:prstGeom prst="roundRect">
            <a:avLst>
              <a:gd name="adj" fmla="val 1515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5" name="Image 0" descr="C:\Users\rodge\AppData\Local\Temp\claude\D--Python-Scripts-RTM-HD\efdb8e03-6240-4ba7-8178-2f3589179894\scratchpad\shots2\learner-dashboar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776" y="1508760"/>
            <a:ext cx="7607808" cy="47548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91886" y="1442923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7" name="Text 4"/>
          <p:cNvSpPr txBox="1"/>
          <p:nvPr/>
        </p:nvSpPr>
        <p:spPr>
          <a:xfrm>
            <a:off x="5491886" y="1442923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144451" y="2584094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9" name="Text 6"/>
          <p:cNvSpPr txBox="1"/>
          <p:nvPr/>
        </p:nvSpPr>
        <p:spPr>
          <a:xfrm>
            <a:off x="2144451" y="258409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818169" y="2584094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1" name="Text 8"/>
          <p:cNvSpPr txBox="1"/>
          <p:nvPr/>
        </p:nvSpPr>
        <p:spPr>
          <a:xfrm>
            <a:off x="3818169" y="258409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2144451" y="4866437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3" name="Text 10"/>
          <p:cNvSpPr txBox="1"/>
          <p:nvPr/>
        </p:nvSpPr>
        <p:spPr>
          <a:xfrm>
            <a:off x="2144451" y="4866437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2144451" y="5089916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5" name="Text 12"/>
          <p:cNvSpPr txBox="1"/>
          <p:nvPr/>
        </p:nvSpPr>
        <p:spPr>
          <a:xfrm>
            <a:off x="2144451" y="508991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7355799" y="1442923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7" name="Text 14"/>
          <p:cNvSpPr txBox="1"/>
          <p:nvPr/>
        </p:nvSpPr>
        <p:spPr>
          <a:xfrm>
            <a:off x="7355799" y="1442923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412480" y="152704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8412480" y="152704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20" name="Text 17"/>
          <p:cNvSpPr txBox="1"/>
          <p:nvPr/>
        </p:nvSpPr>
        <p:spPr>
          <a:xfrm>
            <a:off x="8823960" y="150876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Learner mode · read-only badge — confirms you are in the safe learner view.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8412480" y="216712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8412480" y="21671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23" name="Text 20"/>
          <p:cNvSpPr txBox="1"/>
          <p:nvPr/>
        </p:nvSpPr>
        <p:spPr>
          <a:xfrm>
            <a:off x="8823960" y="214884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learning opens the first subject; Media Library lists every video, audio, lab and game.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8412480" y="280720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8412480" y="28072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26" name="Text 23"/>
          <p:cNvSpPr txBox="1"/>
          <p:nvPr/>
        </p:nvSpPr>
        <p:spPr>
          <a:xfrm>
            <a:off x="8823960" y="278892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Download offline packages takes you to the per-subject flash-disk downloads.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8412480" y="344728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8412480" y="34472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9" name="Text 26"/>
          <p:cNvSpPr txBox="1"/>
          <p:nvPr/>
        </p:nvSpPr>
        <p:spPr>
          <a:xfrm>
            <a:off x="8823960" y="342900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subject — enter a learning area. Every subject card shows its units and activity count.</a:t>
            </a:r>
            <a:endParaRPr lang="en-US" sz="1250" dirty="0"/>
          </a:p>
        </p:txBody>
      </p:sp>
      <p:sp>
        <p:nvSpPr>
          <p:cNvPr id="30" name="Shape 27"/>
          <p:cNvSpPr/>
          <p:nvPr/>
        </p:nvSpPr>
        <p:spPr>
          <a:xfrm>
            <a:off x="8412480" y="408736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31" name="Text 28"/>
          <p:cNvSpPr txBox="1"/>
          <p:nvPr/>
        </p:nvSpPr>
        <p:spPr>
          <a:xfrm>
            <a:off x="8412480" y="408736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32" name="Text 29"/>
          <p:cNvSpPr txBox="1"/>
          <p:nvPr/>
        </p:nvSpPr>
        <p:spPr>
          <a:xfrm>
            <a:off x="8823960" y="406908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Offline package (.zip) — download just this subject for a flash disk.</a:t>
            </a:r>
            <a:endParaRPr lang="en-US" sz="1250" dirty="0"/>
          </a:p>
        </p:txBody>
      </p:sp>
      <p:sp>
        <p:nvSpPr>
          <p:cNvPr id="33" name="Shape 30"/>
          <p:cNvSpPr/>
          <p:nvPr/>
        </p:nvSpPr>
        <p:spPr>
          <a:xfrm>
            <a:off x="8412480" y="472744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34" name="Text 31"/>
          <p:cNvSpPr txBox="1"/>
          <p:nvPr/>
        </p:nvSpPr>
        <p:spPr>
          <a:xfrm>
            <a:off x="8412480" y="472744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35" name="Text 32"/>
          <p:cNvSpPr txBox="1"/>
          <p:nvPr/>
        </p:nvSpPr>
        <p:spPr>
          <a:xfrm>
            <a:off x="8823960" y="470916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 ⇄ Kiswahili switches the interface language.</a:t>
            </a:r>
            <a:endParaRPr lang="en-US" sz="1250" dirty="0"/>
          </a:p>
        </p:txBody>
      </p:sp>
      <p:sp>
        <p:nvSpPr>
          <p:cNvPr id="36" name="Text 33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Learner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a unit, then begin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Inside a subject: pick a unit on the left, read the overview, then press Begin unit.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472184"/>
            <a:ext cx="7680960" cy="4828032"/>
          </a:xfrm>
          <a:prstGeom prst="roundRect">
            <a:avLst>
              <a:gd name="adj" fmla="val 1515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5" name="Image 0" descr="C:\Users\rodge\AppData\Local\Temp\claude\D--Python-Scripts-RTM-HD\efdb8e03-6240-4ba7-8178-2f3589179894\scratchpad\shots2\learner-subjec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776" y="1508760"/>
            <a:ext cx="7607808" cy="47548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1954256" y="2275027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7" name="Text 4"/>
          <p:cNvSpPr txBox="1"/>
          <p:nvPr/>
        </p:nvSpPr>
        <p:spPr>
          <a:xfrm>
            <a:off x="1954256" y="2275027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780130" y="2512771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9" name="Text 6"/>
          <p:cNvSpPr txBox="1"/>
          <p:nvPr/>
        </p:nvSpPr>
        <p:spPr>
          <a:xfrm>
            <a:off x="3780130" y="2512771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780130" y="3226003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1" name="Text 8"/>
          <p:cNvSpPr txBox="1"/>
          <p:nvPr/>
        </p:nvSpPr>
        <p:spPr>
          <a:xfrm>
            <a:off x="3780130" y="3226003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818169" y="4272077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3" name="Text 10"/>
          <p:cNvSpPr txBox="1"/>
          <p:nvPr/>
        </p:nvSpPr>
        <p:spPr>
          <a:xfrm>
            <a:off x="3818169" y="4272077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823253" y="1823314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5" name="Text 12"/>
          <p:cNvSpPr txBox="1"/>
          <p:nvPr/>
        </p:nvSpPr>
        <p:spPr>
          <a:xfrm>
            <a:off x="6823253" y="182331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8412480" y="152704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7" name="Text 14"/>
          <p:cNvSpPr txBox="1"/>
          <p:nvPr/>
        </p:nvSpPr>
        <p:spPr>
          <a:xfrm>
            <a:off x="8412480" y="152704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8" name="Text 15"/>
          <p:cNvSpPr txBox="1"/>
          <p:nvPr/>
        </p:nvSpPr>
        <p:spPr>
          <a:xfrm>
            <a:off x="8823960" y="150876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Units &amp; lessons — click a unit to expand its lessons; click any activity to open it.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8412480" y="216712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8412480" y="21671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21" name="Text 18"/>
          <p:cNvSpPr txBox="1"/>
          <p:nvPr/>
        </p:nvSpPr>
        <p:spPr>
          <a:xfrm>
            <a:off x="8823960" y="214884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overview — a short hook explaining what the unit is about.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8412480" y="280720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8412480" y="28072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24" name="Text 21"/>
          <p:cNvSpPr txBox="1"/>
          <p:nvPr/>
        </p:nvSpPr>
        <p:spPr>
          <a:xfrm>
            <a:off x="8823960" y="278892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terms you will meet, and what you will learn (the unit outcomes).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8412480" y="344728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6" name="Text 23"/>
          <p:cNvSpPr txBox="1"/>
          <p:nvPr/>
        </p:nvSpPr>
        <p:spPr>
          <a:xfrm>
            <a:off x="8412480" y="34472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7" name="Text 24"/>
          <p:cNvSpPr txBox="1"/>
          <p:nvPr/>
        </p:nvSpPr>
        <p:spPr>
          <a:xfrm>
            <a:off x="8823960" y="342900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Begin unit starts at the first activity; Prev / Next then walk you through the rest.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8412480" y="408736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8412480" y="408736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30" name="Text 27"/>
          <p:cNvSpPr txBox="1"/>
          <p:nvPr/>
        </p:nvSpPr>
        <p:spPr>
          <a:xfrm>
            <a:off x="8823960" y="406908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read-only badge stays visible — there is no editing in learner mode.</a:t>
            </a:r>
            <a:endParaRPr lang="en-US" sz="1250" dirty="0"/>
          </a:p>
        </p:txBody>
      </p:sp>
      <p:sp>
        <p:nvSpPr>
          <p:cNvPr id="31" name="Text 28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Learner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Inside an offline subject package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flash-disk edition has the same content, arranged as simple pages that work from the folder.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992124" y="1472184"/>
            <a:ext cx="6611112" cy="4828032"/>
          </a:xfrm>
          <a:prstGeom prst="roundRect">
            <a:avLst>
              <a:gd name="adj" fmla="val 1515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8000"/>
              </a:srgbClr>
            </a:outerShdw>
          </a:effectLst>
        </p:spPr>
      </p:sp>
      <p:pic>
        <p:nvPicPr>
          <p:cNvPr id="5" name="Image 0" descr="C:\Users\rodge\AppData\Local\Temp\claude\D--Python-Scripts-RTM-HD\efdb8e03-6240-4ba7-8178-2f3589179894\scratchpad\shots2\pkg-inde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8700" y="1508760"/>
            <a:ext cx="6537960" cy="47548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1153058" y="1751990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7" name="Text 4"/>
          <p:cNvSpPr txBox="1"/>
          <p:nvPr/>
        </p:nvSpPr>
        <p:spPr>
          <a:xfrm>
            <a:off x="1153058" y="175199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1153058" y="3749040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9" name="Text 6"/>
          <p:cNvSpPr txBox="1"/>
          <p:nvPr/>
        </p:nvSpPr>
        <p:spPr>
          <a:xfrm>
            <a:off x="1153058" y="37490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1153058" y="4795114"/>
            <a:ext cx="274320" cy="274320"/>
          </a:xfrm>
          <a:prstGeom prst="ellipse">
            <a:avLst/>
          </a:prstGeom>
          <a:solidFill>
            <a:srgbClr val="D02018"/>
          </a:solidFill>
          <a:ln w="19050">
            <a:solidFill>
              <a:srgbClr val="FFFFFF"/>
            </a:solidFill>
            <a:prstDash val="solid"/>
          </a:ln>
          <a:effectLst>
            <a:outerShdw sx="100000" sy="100000" kx="0" ky="0" algn="bl" rotWithShape="0" blurRad="50800" dist="12700" dir="5400000">
              <a:srgbClr val="000000">
                <a:alpha val="35000"/>
              </a:srgbClr>
            </a:outerShdw>
          </a:effectLst>
        </p:spPr>
      </p:sp>
      <p:sp>
        <p:nvSpPr>
          <p:cNvPr id="11" name="Text 8"/>
          <p:cNvSpPr txBox="1"/>
          <p:nvPr/>
        </p:nvSpPr>
        <p:spPr>
          <a:xfrm>
            <a:off x="1153058" y="479511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412480" y="152704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8412480" y="152704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4" name="Text 11"/>
          <p:cNvSpPr txBox="1"/>
          <p:nvPr/>
        </p:nvSpPr>
        <p:spPr>
          <a:xfrm>
            <a:off x="8823960" y="150876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 launcher (index.html) — the counts show what is inside this package.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412480" y="216712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8412480" y="21671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7" name="Text 14"/>
          <p:cNvSpPr txBox="1"/>
          <p:nvPr/>
        </p:nvSpPr>
        <p:spPr>
          <a:xfrm>
            <a:off x="8823960" y="214884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cards — click a unit to see its lessons and activities.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412480" y="280720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8412480" y="28072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20" name="Text 17"/>
          <p:cNvSpPr txBox="1"/>
          <p:nvPr/>
        </p:nvSpPr>
        <p:spPr>
          <a:xfrm>
            <a:off x="8823960" y="278892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unit page lists lessons with a badge per activity type and an estimated time.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8412480" y="3447288"/>
            <a:ext cx="310896" cy="310896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8412480" y="344728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3" name="Text 20"/>
          <p:cNvSpPr txBox="1"/>
          <p:nvPr/>
        </p:nvSpPr>
        <p:spPr>
          <a:xfrm>
            <a:off x="8823960" y="3429000"/>
            <a:ext cx="2910535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F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activity page has ← Unit, Prev and Next at the top, so you never get lost.</a:t>
            </a:r>
            <a:endParaRPr lang="en-US" sz="1250" dirty="0"/>
          </a:p>
        </p:txBody>
      </p:sp>
      <p:sp>
        <p:nvSpPr>
          <p:cNvPr id="24" name="Text 21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Learner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Nine kinds of activities</a:t>
            </a:r>
            <a:endParaRPr lang="en-US" sz="30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96012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subject mixes all of these. The badge on each lesson tells you which it is.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54480"/>
            <a:ext cx="3624072" cy="1435608"/>
          </a:xfrm>
          <a:prstGeom prst="roundRect">
            <a:avLst>
              <a:gd name="adj" fmla="val 8917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85800" y="1783080"/>
            <a:ext cx="457200" cy="457200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5528" y="1892808"/>
            <a:ext cx="237744" cy="237744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280160" y="1755648"/>
            <a:ext cx="26182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</a:t>
            </a:r>
            <a:endParaRPr lang="en-US" sz="1500" dirty="0"/>
          </a:p>
        </p:txBody>
      </p:sp>
      <p:sp>
        <p:nvSpPr>
          <p:cNvPr id="8" name="Text 5"/>
          <p:cNvSpPr txBox="1"/>
          <p:nvPr/>
        </p:nvSpPr>
        <p:spPr>
          <a:xfrm>
            <a:off x="685800" y="2331720"/>
            <a:ext cx="3166872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clear explanation with Kenyan examples. Press Listen to hear it read aloud.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282440" y="1554480"/>
            <a:ext cx="3624072" cy="1435608"/>
          </a:xfrm>
          <a:prstGeom prst="roundRect">
            <a:avLst>
              <a:gd name="adj" fmla="val 8917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511040" y="1783080"/>
            <a:ext cx="457200" cy="457200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0768" y="1892808"/>
            <a:ext cx="237744" cy="237744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5105400" y="1755648"/>
            <a:ext cx="26182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lesson</a:t>
            </a:r>
            <a:endParaRPr lang="en-US" sz="1500" dirty="0"/>
          </a:p>
        </p:txBody>
      </p:sp>
      <p:sp>
        <p:nvSpPr>
          <p:cNvPr id="13" name="Text 9"/>
          <p:cNvSpPr txBox="1"/>
          <p:nvPr/>
        </p:nvSpPr>
        <p:spPr>
          <a:xfrm>
            <a:off x="4511040" y="2331720"/>
            <a:ext cx="3166872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lesson videos with subtitles on by default, key points and a transcript.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8107680" y="1554480"/>
            <a:ext cx="3624072" cy="1435608"/>
          </a:xfrm>
          <a:prstGeom prst="roundRect">
            <a:avLst>
              <a:gd name="adj" fmla="val 8917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336280" y="1783080"/>
            <a:ext cx="457200" cy="457200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6008" y="1892808"/>
            <a:ext cx="237744" cy="237744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8930640" y="1755648"/>
            <a:ext cx="26182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Audio lesson</a:t>
            </a:r>
            <a:endParaRPr lang="en-US" sz="1500" dirty="0"/>
          </a:p>
        </p:txBody>
      </p:sp>
      <p:sp>
        <p:nvSpPr>
          <p:cNvPr id="18" name="Text 13"/>
          <p:cNvSpPr txBox="1"/>
          <p:nvPr/>
        </p:nvSpPr>
        <p:spPr>
          <a:xfrm>
            <a:off x="8336280" y="2331720"/>
            <a:ext cx="3166872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Listen-along narration of the lesson. Works offline — no audio file needed.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457200" y="3191256"/>
            <a:ext cx="3624072" cy="1435608"/>
          </a:xfrm>
          <a:prstGeom prst="roundRect">
            <a:avLst>
              <a:gd name="adj" fmla="val 8917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85800" y="3419856"/>
            <a:ext cx="457200" cy="457200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528" y="3529584"/>
            <a:ext cx="237744" cy="237744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1280160" y="3392424"/>
            <a:ext cx="26182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question</a:t>
            </a:r>
            <a:endParaRPr lang="en-US" sz="1500" dirty="0"/>
          </a:p>
        </p:txBody>
      </p:sp>
      <p:sp>
        <p:nvSpPr>
          <p:cNvPr id="23" name="Text 17"/>
          <p:cNvSpPr txBox="1"/>
          <p:nvPr/>
        </p:nvSpPr>
        <p:spPr>
          <a:xfrm>
            <a:off x="685800" y="3968496"/>
            <a:ext cx="3166872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choice with instant feedback, an explanation and a hint.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4282440" y="3191256"/>
            <a:ext cx="3624072" cy="1435608"/>
          </a:xfrm>
          <a:prstGeom prst="roundRect">
            <a:avLst>
              <a:gd name="adj" fmla="val 8917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4511040" y="3419856"/>
            <a:ext cx="457200" cy="457200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0768" y="3529584"/>
            <a:ext cx="237744" cy="237744"/>
          </a:xfrm>
          <a:prstGeom prst="rect">
            <a:avLst/>
          </a:prstGeom>
        </p:spPr>
      </p:pic>
      <p:sp>
        <p:nvSpPr>
          <p:cNvPr id="27" name="Text 20"/>
          <p:cNvSpPr txBox="1"/>
          <p:nvPr/>
        </p:nvSpPr>
        <p:spPr>
          <a:xfrm>
            <a:off x="5105400" y="3392424"/>
            <a:ext cx="26182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Matching pairs</a:t>
            </a:r>
            <a:endParaRPr lang="en-US" sz="1500" dirty="0"/>
          </a:p>
        </p:txBody>
      </p:sp>
      <p:sp>
        <p:nvSpPr>
          <p:cNvPr id="28" name="Text 21"/>
          <p:cNvSpPr txBox="1"/>
          <p:nvPr/>
        </p:nvSpPr>
        <p:spPr>
          <a:xfrm>
            <a:off x="4511040" y="3968496"/>
            <a:ext cx="3166872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key terms to their meanings. Check your answers when you are done.</a:t>
            </a:r>
            <a:endParaRPr lang="en-US" sz="1150" dirty="0"/>
          </a:p>
        </p:txBody>
      </p:sp>
      <p:sp>
        <p:nvSpPr>
          <p:cNvPr id="29" name="Shape 22"/>
          <p:cNvSpPr/>
          <p:nvPr/>
        </p:nvSpPr>
        <p:spPr>
          <a:xfrm>
            <a:off x="8107680" y="3191256"/>
            <a:ext cx="3624072" cy="1435608"/>
          </a:xfrm>
          <a:prstGeom prst="roundRect">
            <a:avLst>
              <a:gd name="adj" fmla="val 8917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8336280" y="3419856"/>
            <a:ext cx="457200" cy="457200"/>
          </a:xfrm>
          <a:prstGeom prst="ellipse">
            <a:avLst/>
          </a:prstGeom>
          <a:solidFill>
            <a:srgbClr val="D02018"/>
          </a:solidFill>
          <a:ln w="12700">
            <a:solidFill>
              <a:srgbClr val="D02018"/>
            </a:solidFill>
            <a:prstDash val="solid"/>
          </a:ln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6008" y="3529584"/>
            <a:ext cx="237744" cy="237744"/>
          </a:xfrm>
          <a:prstGeom prst="rect">
            <a:avLst/>
          </a:prstGeom>
        </p:spPr>
      </p:pic>
      <p:sp>
        <p:nvSpPr>
          <p:cNvPr id="32" name="Text 24"/>
          <p:cNvSpPr txBox="1"/>
          <p:nvPr/>
        </p:nvSpPr>
        <p:spPr>
          <a:xfrm>
            <a:off x="8930640" y="3392424"/>
            <a:ext cx="26182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game</a:t>
            </a:r>
            <a:endParaRPr lang="en-US" sz="1500" dirty="0"/>
          </a:p>
        </p:txBody>
      </p:sp>
      <p:sp>
        <p:nvSpPr>
          <p:cNvPr id="33" name="Text 25"/>
          <p:cNvSpPr txBox="1"/>
          <p:nvPr/>
        </p:nvSpPr>
        <p:spPr>
          <a:xfrm>
            <a:off x="8336280" y="3968496"/>
            <a:ext cx="3166872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Sort, put-in-order and memory-match games — scored automatically.</a:t>
            </a:r>
            <a:endParaRPr lang="en-US" sz="1150" dirty="0"/>
          </a:p>
        </p:txBody>
      </p:sp>
      <p:sp>
        <p:nvSpPr>
          <p:cNvPr id="34" name="Shape 26"/>
          <p:cNvSpPr/>
          <p:nvPr/>
        </p:nvSpPr>
        <p:spPr>
          <a:xfrm>
            <a:off x="457200" y="4828032"/>
            <a:ext cx="3624072" cy="1435608"/>
          </a:xfrm>
          <a:prstGeom prst="roundRect">
            <a:avLst>
              <a:gd name="adj" fmla="val 8917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35" name="Shape 27"/>
          <p:cNvSpPr/>
          <p:nvPr/>
        </p:nvSpPr>
        <p:spPr>
          <a:xfrm>
            <a:off x="685800" y="5056632"/>
            <a:ext cx="457200" cy="457200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pic>
        <p:nvPicPr>
          <p:cNvPr id="36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528" y="5166360"/>
            <a:ext cx="237744" cy="237744"/>
          </a:xfrm>
          <a:prstGeom prst="rect">
            <a:avLst/>
          </a:prstGeom>
        </p:spPr>
      </p:pic>
      <p:sp>
        <p:nvSpPr>
          <p:cNvPr id="37" name="Text 28"/>
          <p:cNvSpPr txBox="1"/>
          <p:nvPr/>
        </p:nvSpPr>
        <p:spPr>
          <a:xfrm>
            <a:off x="1280160" y="5029200"/>
            <a:ext cx="26182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Animation</a:t>
            </a:r>
            <a:endParaRPr lang="en-US" sz="1500" dirty="0"/>
          </a:p>
        </p:txBody>
      </p:sp>
      <p:sp>
        <p:nvSpPr>
          <p:cNvPr id="38" name="Text 29"/>
          <p:cNvSpPr txBox="1"/>
          <p:nvPr/>
        </p:nvSpPr>
        <p:spPr>
          <a:xfrm>
            <a:off x="685800" y="5605272"/>
            <a:ext cx="3166872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process shown step by step (e.g. the water cycle), with narration.</a:t>
            </a:r>
            <a:endParaRPr lang="en-US" sz="1150" dirty="0"/>
          </a:p>
        </p:txBody>
      </p:sp>
      <p:sp>
        <p:nvSpPr>
          <p:cNvPr id="39" name="Shape 30"/>
          <p:cNvSpPr/>
          <p:nvPr/>
        </p:nvSpPr>
        <p:spPr>
          <a:xfrm>
            <a:off x="4282440" y="4828032"/>
            <a:ext cx="3624072" cy="1435608"/>
          </a:xfrm>
          <a:prstGeom prst="roundRect">
            <a:avLst>
              <a:gd name="adj" fmla="val 8917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40" name="Shape 31"/>
          <p:cNvSpPr/>
          <p:nvPr/>
        </p:nvSpPr>
        <p:spPr>
          <a:xfrm>
            <a:off x="4511040" y="5056632"/>
            <a:ext cx="457200" cy="457200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pic>
        <p:nvPicPr>
          <p:cNvPr id="41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0768" y="5166360"/>
            <a:ext cx="237744" cy="237744"/>
          </a:xfrm>
          <a:prstGeom prst="rect">
            <a:avLst/>
          </a:prstGeom>
        </p:spPr>
      </p:pic>
      <p:sp>
        <p:nvSpPr>
          <p:cNvPr id="42" name="Text 32"/>
          <p:cNvSpPr txBox="1"/>
          <p:nvPr/>
        </p:nvSpPr>
        <p:spPr>
          <a:xfrm>
            <a:off x="5105400" y="5029200"/>
            <a:ext cx="26182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lab</a:t>
            </a:r>
            <a:endParaRPr lang="en-US" sz="1500" dirty="0"/>
          </a:p>
        </p:txBody>
      </p:sp>
      <p:sp>
        <p:nvSpPr>
          <p:cNvPr id="43" name="Text 33"/>
          <p:cNvSpPr txBox="1"/>
          <p:nvPr/>
        </p:nvSpPr>
        <p:spPr>
          <a:xfrm>
            <a:off x="4511040" y="5605272"/>
            <a:ext cx="3166872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science simulations (PhET). Change the controls and see what happens.</a:t>
            </a:r>
            <a:endParaRPr lang="en-US" sz="1150" dirty="0"/>
          </a:p>
        </p:txBody>
      </p:sp>
      <p:sp>
        <p:nvSpPr>
          <p:cNvPr id="44" name="Shape 34"/>
          <p:cNvSpPr/>
          <p:nvPr/>
        </p:nvSpPr>
        <p:spPr>
          <a:xfrm>
            <a:off x="8107680" y="4828032"/>
            <a:ext cx="3624072" cy="1435608"/>
          </a:xfrm>
          <a:prstGeom prst="roundRect">
            <a:avLst>
              <a:gd name="adj" fmla="val 8917"/>
            </a:avLst>
          </a:prstGeom>
          <a:solidFill>
            <a:srgbClr val="FFFFFF"/>
          </a:solidFill>
          <a:ln w="12700">
            <a:solidFill>
              <a:srgbClr val="E6E9F2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8000"/>
              </a:srgbClr>
            </a:outerShdw>
          </a:effectLst>
        </p:spPr>
      </p:sp>
      <p:sp>
        <p:nvSpPr>
          <p:cNvPr id="45" name="Shape 35"/>
          <p:cNvSpPr/>
          <p:nvPr/>
        </p:nvSpPr>
        <p:spPr>
          <a:xfrm>
            <a:off x="8336280" y="5056632"/>
            <a:ext cx="457200" cy="457200"/>
          </a:xfrm>
          <a:prstGeom prst="ellipse">
            <a:avLst/>
          </a:prstGeom>
          <a:solidFill>
            <a:srgbClr val="1A2E63"/>
          </a:solidFill>
          <a:ln w="12700">
            <a:solidFill>
              <a:srgbClr val="1A2E63"/>
            </a:solidFill>
            <a:prstDash val="solid"/>
          </a:ln>
        </p:spPr>
      </p:sp>
      <p:pic>
        <p:nvPicPr>
          <p:cNvPr id="4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46008" y="5166360"/>
            <a:ext cx="237744" cy="237744"/>
          </a:xfrm>
          <a:prstGeom prst="rect">
            <a:avLst/>
          </a:prstGeom>
        </p:spPr>
      </p:pic>
      <p:sp>
        <p:nvSpPr>
          <p:cNvPr id="47" name="Text 36"/>
          <p:cNvSpPr txBox="1"/>
          <p:nvPr/>
        </p:nvSpPr>
        <p:spPr>
          <a:xfrm>
            <a:off x="8930640" y="5029200"/>
            <a:ext cx="26182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4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 study</a:t>
            </a:r>
            <a:endParaRPr lang="en-US" sz="1500" dirty="0"/>
          </a:p>
        </p:txBody>
      </p:sp>
      <p:sp>
        <p:nvSpPr>
          <p:cNvPr id="48" name="Text 37"/>
          <p:cNvSpPr txBox="1"/>
          <p:nvPr/>
        </p:nvSpPr>
        <p:spPr>
          <a:xfrm>
            <a:off x="8336280" y="5605272"/>
            <a:ext cx="3166872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diagram or table to study, with the key ideas explained underneath.</a:t>
            </a:r>
            <a:endParaRPr lang="en-US" sz="1150" dirty="0"/>
          </a:p>
        </p:txBody>
      </p:sp>
      <p:sp>
        <p:nvSpPr>
          <p:cNvPr id="49" name="Text 38"/>
          <p:cNvSpPr txBox="1"/>
          <p:nvPr/>
        </p:nvSpPr>
        <p:spPr>
          <a:xfrm>
            <a:off x="457200" y="64190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Evergain Limited  ·  Grade 9 Interactive Digital Content  ·  Learner Guide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155680" y="6419088"/>
            <a:ext cx="640080" cy="2743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1000">
                <a:solidFill>
                  <a:srgbClr val="5A6B7B"/>
                </a:solidFill>
                <a:latin typeface="Calibri"/>
                <a:ea typeface="Calibri"/>
                <a:cs typeface="Calibri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Evergain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Grade 9 Interactive Digital Content — Learner Guide</dc:title>
  <dc:subject>PptxGenJS Presentation</dc:subject>
  <dc:creator>Evergain Limited</dc:creator>
  <cp:lastModifiedBy>Evergain Limited</cp:lastModifiedBy>
  <cp:revision>1</cp:revision>
  <dcterms:created xsi:type="dcterms:W3CDTF">2026-09-10T02:44:00Z</dcterms:created>
  <dcterms:modified xsi:type="dcterms:W3CDTF">2026-09-10T02:44:00Z</dcterms:modified>
</cp:coreProperties>
</file>