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guide is for curriculum developers and platform administrators. Learners never need it — the platform opens in read-only Learner mode for everyone by default.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learner flash-disk packages on the download page are built by a separate script (next slide); the PIF packages are the formal tender deliverable.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Deploy is tar → scp → extract over the webroot; keep the downloads/ folder intact. The packages read media from cbc-kicd-grade9/media/video (one MP4 + .vtt per lesson).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download page itself is cbc.evergain.co.ke/download/ — also reachable from Offline downloads in the app sidebar.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learner packages and flash-disk editions cannot be switched into Author mode at all.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anything else, contact Evergain support (last slide) with the subject, unit and activity title.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you.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Author mode is remembered per browser until you click Exit author mode.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passcode is a mode gate that keeps learners in the read-only experience; it is not a security boundary. Change it in src/authoring/stores/uiStore.ts (AUTHOR_CODE) and rebuild.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Search box (Ctrl/Cmd+K) opens the command palette: jump to any subject, export/import, or reload the official content.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Selecting an activity in the tree replaces the unit overview with that activity's editor plus Preview, Move up/down and Delete.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Delivered packages accept MP4, MP3, JPEG and PNG media only, and no external links — the validator enforces this before packaging.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Content lives in the browser until it is exported and rebuilt into the platform — see the Build &amp; publish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on-premise LLM runs on the Vilcom network. When it is unreachable the badge reads "AI offline" — authoring by hand is unaffected.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Because content is kept per browser, treat Export as "save to file". The published platform is rebuilt from the exported JSON.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B9C3E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1000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B9C3E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324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475488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" name="Image 0" descr="D:\Python Scripts\RTM-HD\cbc-kicd-grade9\src\authoring\public\evergain-log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85800" y="603504"/>
            <a:ext cx="1463040" cy="658368"/>
          </a:xfrm>
          <a:prstGeom prst="rect">
            <a:avLst/>
          </a:prstGeom>
        </p:spPr>
      </p:pic>
      <p:pic>
        <p:nvPicPr>
          <p:cNvPr id="4" name="Image 1" descr="D:\Python Scripts\RTM-HD\cbc-kicd-grade9\src\authoring\public\kicd-logo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2331720" y="603504"/>
            <a:ext cx="1371600" cy="658368"/>
          </a:xfrm>
          <a:prstGeom prst="rect">
            <a:avLst/>
          </a:prstGeom>
        </p:spPr>
      </p:pic>
      <p:pic>
        <p:nvPicPr>
          <p:cNvPr id="5" name="Image 2" descr="D:\Python Scripts\RTM-HD\cbc-kicd-grade9\src\authoring\public\icta-logo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3840480" y="603504"/>
            <a:ext cx="1325880" cy="658368"/>
          </a:xfrm>
          <a:prstGeom prst="rect">
            <a:avLst/>
          </a:prstGeom>
        </p:spPr>
      </p:pic>
      <p:sp>
        <p:nvSpPr>
          <p:cNvPr id="6" name="Text 1"/>
          <p:cNvSpPr txBox="1"/>
          <p:nvPr/>
        </p:nvSpPr>
        <p:spPr>
          <a:xfrm>
            <a:off x="548640" y="214884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9C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KICD GRADE 9  ·  COMPETENCY BASED CURRICULUM</a:t>
            </a:r>
            <a:endParaRPr lang="en-US" sz="1400" dirty="0"/>
          </a:p>
        </p:txBody>
      </p:sp>
      <p:sp>
        <p:nvSpPr>
          <p:cNvPr id="7" name="Text 2"/>
          <p:cNvSpPr txBox="1"/>
          <p:nvPr/>
        </p:nvSpPr>
        <p:spPr>
          <a:xfrm>
            <a:off x="548640" y="2560320"/>
            <a:ext cx="10972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Administrator &amp; Author Guide</a:t>
            </a:r>
            <a:endParaRPr lang="en-US" sz="4800" dirty="0"/>
          </a:p>
        </p:txBody>
      </p:sp>
      <p:sp>
        <p:nvSpPr>
          <p:cNvPr id="8" name="Text 3"/>
          <p:cNvSpPr txBox="1"/>
          <p:nvPr/>
        </p:nvSpPr>
        <p:spPr>
          <a:xfrm>
            <a:off x="548640" y="397764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DCE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 rights: unlocking Author mode, authoring and reviewing content, packaging, publishing the offline learner packages, and keeping learners in read-only mode.</a:t>
            </a:r>
            <a:endParaRPr lang="en-US" sz="1800" dirty="0"/>
          </a:p>
        </p:txBody>
      </p:sp>
      <p:sp>
        <p:nvSpPr>
          <p:cNvPr id="9" name="Shape 4"/>
          <p:cNvSpPr/>
          <p:nvPr/>
        </p:nvSpPr>
        <p:spPr>
          <a:xfrm>
            <a:off x="548640" y="5212080"/>
            <a:ext cx="201168" cy="201168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0" name="Text 5"/>
          <p:cNvSpPr txBox="1"/>
          <p:nvPr/>
        </p:nvSpPr>
        <p:spPr>
          <a:xfrm>
            <a:off x="868680" y="5138928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9C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RFB KE-ICTA-543406-GO-RFB  ·  Competency Based Curriculum  ·  Grade 9</a:t>
            </a:r>
            <a:endParaRPr lang="en-US" sz="1300" dirty="0"/>
          </a:p>
        </p:txBody>
      </p:sp>
      <p:sp>
        <p:nvSpPr>
          <p:cNvPr id="11" name="Text 6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9C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Administrator &amp; Author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B9C3E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Package Manager: validate → package → encrypt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Produces the tender-format PIF packages for each lot, ready for physical media.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472184"/>
            <a:ext cx="7680960" cy="4828032"/>
          </a:xfrm>
          <a:prstGeom prst="roundRect">
            <a:avLst>
              <a:gd name="adj" fmla="val 1515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pic>
        <p:nvPicPr>
          <p:cNvPr id="5" name="Image 0" descr="C:\Users\rodge\AppData\Local\Temp\claude\D--Python-Scripts-RTM-HD\efdb8e03-6240-4ba7-8178-2f3589179894\scratchpad\shots2\author-packa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3776" y="1508760"/>
            <a:ext cx="7607808" cy="47548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8412480" y="152704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7" name="Text 4"/>
          <p:cNvSpPr txBox="1"/>
          <p:nvPr/>
        </p:nvSpPr>
        <p:spPr>
          <a:xfrm>
            <a:off x="8412480" y="152704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8" name="Text 5"/>
          <p:cNvSpPr txBox="1"/>
          <p:nvPr/>
        </p:nvSpPr>
        <p:spPr>
          <a:xfrm>
            <a:off x="8823960" y="150876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Readiness per lot — activities, competency tags, and whether the lot is ready.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8412480" y="216712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8412480" y="216712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1" name="Text 8"/>
          <p:cNvSpPr txBox="1"/>
          <p:nvPr/>
        </p:nvSpPr>
        <p:spPr>
          <a:xfrm>
            <a:off x="8823960" y="214884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— rejects disallowed media (anything but MP4/MP3/JPEG/PNG), server-side code and external links.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412480" y="280720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8412480" y="28072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4" name="Text 11"/>
          <p:cNvSpPr txBox="1"/>
          <p:nvPr/>
        </p:nvSpPr>
        <p:spPr>
          <a:xfrm>
            <a:off x="8823960" y="278892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Package — one self-contained ZIP per lot with index.html at the root, a manifest and checksums.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412480" y="344728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8412480" y="34472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7" name="Text 14"/>
          <p:cNvSpPr txBox="1"/>
          <p:nvPr/>
        </p:nvSpPr>
        <p:spPr>
          <a:xfrm>
            <a:off x="8823960" y="342900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 — an AES-256 .enc variant of each package; keep the passphrase on the key-custody sheet.</a:t>
            </a:r>
            <a:endParaRPr lang="en-US" sz="1250" dirty="0"/>
          </a:p>
        </p:txBody>
      </p:sp>
      <p:sp>
        <p:nvSpPr>
          <p:cNvPr id="18" name="Text 15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Administrator &amp; Author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&amp; publish (technical)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from the project folder cbc-kicd-grade9 on the build machine. Env vars are set in the shell (Git Bash shown).</a:t>
            </a:r>
            <a:endParaRPr lang="en-US" sz="14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54480"/>
          <a:ext cx="11274552" cy="914400"/>
        </p:xfrm>
        <a:graphic>
          <a:graphicData uri="http://schemas.openxmlformats.org/drawingml/2006/table">
            <a:tbl>
              <a:tblPr/>
              <a:tblGrid>
                <a:gridCol w="2651760"/>
                <a:gridCol w="5120640"/>
                <a:gridCol w="3502152"/>
              </a:tblGrid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Task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E6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Command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E6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Output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E63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Online platform (learner default + author gate)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npm run build:authoring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dist/authoring → webroot /var/www/cbc.evergain.co.ke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All-subjects learner flash-disk app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VITE_OFFLINE=1 VITE_LEARNER=1 npm run build:authoring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OFFLINE_OUT=dist/offline-learner node tools/finalize-offline-spa.mjs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dist/offline-learner (single index.html + media + sims)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Ten per-subject learner packages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npx tsx tools/build-learner-packages.ts   (LOT=3 for one)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dist/learner/Evergain_Grade9_LOT-NN_&lt;Subject&gt;/ + .zip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Publish downloads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Copy the .zip files to /var/www/cbc.evergain.co.ke/downloads/  (chmod a+r)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cbc.evergain.co.ke/download/…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Short links (nginx)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location = /download/&lt;slug&gt; { return 302 /download/&lt;file&gt;.zip; }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cbc.evergain.co.ke/download/mathematics etc.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Change the author passcode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Edit AUTHOR_CODE in src/authoring/stores/uiStore.ts, then rebuild + redeploy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New passcode takes effect for new sign-ins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Administrator &amp; Author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Download links to share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link redirects to the current file, so the links stay valid when packages are rebuilt.</a:t>
            </a:r>
            <a:endParaRPr lang="en-US" sz="14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54480"/>
          <a:ext cx="11274552" cy="914400"/>
        </p:xfrm>
        <a:graphic>
          <a:graphicData uri="http://schemas.openxmlformats.org/drawingml/2006/table">
            <a:tbl>
              <a:tblPr/>
              <a:tblGrid>
                <a:gridCol w="731520"/>
                <a:gridCol w="4206240"/>
                <a:gridCol w="6336792"/>
              </a:tblGrid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E6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Learning area / item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E6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E63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English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cbc.evergain.co.ke/download/english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Kiswahili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cbc.evergain.co.ke/download/kiswahili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Mathematics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cbc.evergain.co.ke/download/mathematics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Integrated Science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cbc.evergain.co.ke/download/integrated-science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Agriculture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cbc.evergain.co.ke/download/agriculture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Creative Arts &amp; Sports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cbc.evergain.co.ke/download/creative-arts-sports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Christian Religious Education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cbc.evergain.co.ke/download/christian-re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Islamic Religious Education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cbc.evergain.co.ke/download/islamic-re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Hindu Religious Education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cbc.evergain.co.ke/download/hindu-re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Social Studies &amp; Pre-Technical Studies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cbc.evergain.co.ke/download/social-studies-pts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 ten subjects — learner app (156 MB)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cbc.evergain.co.ke/download/all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Learner Guide (this deck's companion)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cbc.evergain.co.ke/download/learner-guide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Administrator &amp; Author Guide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cbc.evergain.co.ke/download/admin-guide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Technical Proposal · Platform Overview (Word)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cbc.evergain.co.ke/download/proposal  ·  /download/overview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Administrator &amp; Author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and good practice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gate keeps learners out of editing; these habits keep the content safe.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54480"/>
            <a:ext cx="3605784" cy="4114800"/>
          </a:xfrm>
          <a:prstGeom prst="roundRect">
            <a:avLst>
              <a:gd name="adj" fmla="val 4057"/>
            </a:avLst>
          </a:prstGeom>
          <a:solidFill>
            <a:srgbClr val="EEF1F8"/>
          </a:solidFill>
          <a:ln w="12700">
            <a:solidFill>
              <a:srgbClr val="EEF1F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13232" y="1783080"/>
            <a:ext cx="457200" cy="457200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892808"/>
            <a:ext cx="237744" cy="237744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280160" y="1783080"/>
            <a:ext cx="25542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passcode</a:t>
            </a:r>
            <a:endParaRPr lang="en-US" sz="1600" dirty="0"/>
          </a:p>
        </p:txBody>
      </p:sp>
      <p:sp>
        <p:nvSpPr>
          <p:cNvPr id="8" name="Text 5"/>
          <p:cNvSpPr txBox="1"/>
          <p:nvPr/>
        </p:nvSpPr>
        <p:spPr>
          <a:xfrm>
            <a:off x="713232" y="2377440"/>
            <a:ext cx="309372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a mode gate, not a security boundary — the app runs in the browser.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it only with curriculum developers; never with learners.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Rotate it by editing AUTHOR_CODE and rebuilding.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 mode is remembered per browser until Exit author mode.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4291584" y="1554480"/>
            <a:ext cx="3605784" cy="4114800"/>
          </a:xfrm>
          <a:prstGeom prst="roundRect">
            <a:avLst>
              <a:gd name="adj" fmla="val 4057"/>
            </a:avLst>
          </a:prstGeom>
          <a:solidFill>
            <a:srgbClr val="FBE9E7"/>
          </a:solidFill>
          <a:ln w="12700">
            <a:solidFill>
              <a:srgbClr val="FBE9E7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547616" y="1783080"/>
            <a:ext cx="457200" cy="457200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7344" y="1892808"/>
            <a:ext cx="237744" cy="237744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5114544" y="1783080"/>
            <a:ext cx="25542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D0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 the content</a:t>
            </a:r>
            <a:endParaRPr lang="en-US" sz="1600" dirty="0"/>
          </a:p>
        </p:txBody>
      </p:sp>
      <p:sp>
        <p:nvSpPr>
          <p:cNvPr id="13" name="Text 9"/>
          <p:cNvSpPr txBox="1"/>
          <p:nvPr/>
        </p:nvSpPr>
        <p:spPr>
          <a:xfrm>
            <a:off x="4547616" y="2377440"/>
            <a:ext cx="309372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 JSON backup after every session; keep dated copies.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 learners the flash-disk editions — authoring is compiled out of them.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Rebuild and redeploy after content changes so the site and packages match.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the AES passphrase for encrypted PIFs on the key-custody sheet only.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8125968" y="1554480"/>
            <a:ext cx="3605784" cy="4114800"/>
          </a:xfrm>
          <a:prstGeom prst="roundRect">
            <a:avLst>
              <a:gd name="adj" fmla="val 4057"/>
            </a:avLst>
          </a:prstGeom>
          <a:solidFill>
            <a:srgbClr val="EEF1F8"/>
          </a:solidFill>
          <a:ln w="12700">
            <a:solidFill>
              <a:srgbClr val="EEF1F8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8382000" y="1783080"/>
            <a:ext cx="457200" cy="457200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1728" y="1892808"/>
            <a:ext cx="237744" cy="237744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8948928" y="1783080"/>
            <a:ext cx="25542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computers</a:t>
            </a:r>
            <a:endParaRPr lang="en-US" sz="1600" dirty="0"/>
          </a:p>
        </p:txBody>
      </p:sp>
      <p:sp>
        <p:nvSpPr>
          <p:cNvPr id="18" name="Text 13"/>
          <p:cNvSpPr txBox="1"/>
          <p:nvPr/>
        </p:nvSpPr>
        <p:spPr>
          <a:xfrm>
            <a:off x="8382000" y="2377440"/>
            <a:ext cx="309372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Exit author mode before leaving a computer.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Reload official content clears local edits — confirm before using it.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Learners on the same PC see whatever mode the browser is left in.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 private window for one-off edits if in doubt.</a:t>
            </a:r>
            <a:endParaRPr lang="en-US" sz="1350" dirty="0"/>
          </a:p>
        </p:txBody>
      </p:sp>
      <p:sp>
        <p:nvSpPr>
          <p:cNvPr id="19" name="Text 14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Administrator &amp; Author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Troubleshooting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Symptoms you may see, and what they mean.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54480"/>
            <a:ext cx="3605784" cy="4114800"/>
          </a:xfrm>
          <a:prstGeom prst="roundRect">
            <a:avLst>
              <a:gd name="adj" fmla="val 4057"/>
            </a:avLst>
          </a:prstGeom>
          <a:solidFill>
            <a:srgbClr val="EEF1F8"/>
          </a:solidFill>
          <a:ln w="12700">
            <a:solidFill>
              <a:srgbClr val="EEF1F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13232" y="1783080"/>
            <a:ext cx="457200" cy="457200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892808"/>
            <a:ext cx="237744" cy="237744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280160" y="1783080"/>
            <a:ext cx="25542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looks old</a:t>
            </a:r>
            <a:endParaRPr lang="en-US" sz="1600" dirty="0"/>
          </a:p>
        </p:txBody>
      </p:sp>
      <p:sp>
        <p:nvSpPr>
          <p:cNvPr id="8" name="Text 5"/>
          <p:cNvSpPr txBox="1"/>
          <p:nvPr/>
        </p:nvSpPr>
        <p:spPr>
          <a:xfrm>
            <a:off x="713232" y="2377440"/>
            <a:ext cx="309372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browser cached an earlier project: press Ctrl+F5, or Settings → Reload official content.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a redeploy, bump the store version in contentStore.ts so every browser refreshes.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4291584" y="1554480"/>
            <a:ext cx="3605784" cy="4114800"/>
          </a:xfrm>
          <a:prstGeom prst="roundRect">
            <a:avLst>
              <a:gd name="adj" fmla="val 4057"/>
            </a:avLst>
          </a:prstGeom>
          <a:solidFill>
            <a:srgbClr val="FBE9E7"/>
          </a:solidFill>
          <a:ln w="12700">
            <a:solidFill>
              <a:srgbClr val="FBE9E7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547616" y="1783080"/>
            <a:ext cx="457200" cy="457200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7344" y="1892808"/>
            <a:ext cx="237744" cy="237744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5114544" y="1783080"/>
            <a:ext cx="25542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D0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"AI offline" badge</a:t>
            </a:r>
            <a:endParaRPr lang="en-US" sz="1600" dirty="0"/>
          </a:p>
        </p:txBody>
      </p:sp>
      <p:sp>
        <p:nvSpPr>
          <p:cNvPr id="13" name="Text 9"/>
          <p:cNvSpPr txBox="1"/>
          <p:nvPr/>
        </p:nvSpPr>
        <p:spPr>
          <a:xfrm>
            <a:off x="4547616" y="2377440"/>
            <a:ext cx="309372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on-premise model host is unreachable from this deployment.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Drafting is disabled; all authoring, previewing and packaging still work.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8125968" y="1554480"/>
            <a:ext cx="3605784" cy="4114800"/>
          </a:xfrm>
          <a:prstGeom prst="roundRect">
            <a:avLst>
              <a:gd name="adj" fmla="val 4057"/>
            </a:avLst>
          </a:prstGeom>
          <a:solidFill>
            <a:srgbClr val="EEF1F8"/>
          </a:solidFill>
          <a:ln w="12700">
            <a:solidFill>
              <a:srgbClr val="EEF1F8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8382000" y="1783080"/>
            <a:ext cx="457200" cy="457200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1728" y="1892808"/>
            <a:ext cx="237744" cy="237744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8948928" y="1783080"/>
            <a:ext cx="25542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 or packaging</a:t>
            </a:r>
            <a:endParaRPr lang="en-US" sz="1600" dirty="0"/>
          </a:p>
        </p:txBody>
      </p:sp>
      <p:sp>
        <p:nvSpPr>
          <p:cNvPr id="18" name="Text 13"/>
          <p:cNvSpPr txBox="1"/>
          <p:nvPr/>
        </p:nvSpPr>
        <p:spPr>
          <a:xfrm>
            <a:off x="8382000" y="2377440"/>
            <a:ext cx="309372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video shows blank online: the activity has no YouTube id — add one (offline it plays the bundled MP4).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Validation fails: a disallowed file type or an external link — fix the activity and re-validate.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.zip will not download: the file must be in the downloads folder and world-readable.</a:t>
            </a:r>
            <a:endParaRPr lang="en-US" sz="1350" dirty="0"/>
          </a:p>
        </p:txBody>
      </p:sp>
      <p:sp>
        <p:nvSpPr>
          <p:cNvPr id="19" name="Text 14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Administrator &amp; Author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324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109728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</a:t>
            </a:r>
            <a:endParaRPr lang="en-US" sz="4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2194560"/>
            <a:ext cx="105156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800" dirty="0">
                <a:solidFill>
                  <a:srgbClr val="DCE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 platform:  cbc.evergain.co.ke   (Author sign-in at the top right)</a:t>
            </a:r>
            <a:endParaRPr lang="en-US" sz="18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800" dirty="0">
                <a:solidFill>
                  <a:srgbClr val="DCE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Downloads &amp; guides:  cbc.evergain.co.ke/download/</a:t>
            </a:r>
            <a:endParaRPr lang="en-US" sz="18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800" dirty="0">
                <a:solidFill>
                  <a:srgbClr val="DCE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info@evergainlimited.com  ·  +254 747 258 516  ·  www.evergainlimited.com</a:t>
            </a:r>
            <a:endParaRPr lang="en-US" sz="1800" dirty="0"/>
          </a:p>
          <a:p>
            <a:pPr indent="0" marL="0">
              <a:spcAft>
                <a:spcPts val="800"/>
              </a:spcAft>
              <a:buNone/>
            </a:pPr>
            <a:endParaRPr lang="en-US" sz="18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800" dirty="0">
                <a:solidFill>
                  <a:srgbClr val="DCE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 9 Interactive Digital Content for the Competency Based Curriculum — delivered for ICTA / KICD (RFB KE-ICTA-543406-GO-RFB).</a:t>
            </a:r>
            <a:endParaRPr lang="en-US" sz="1800" dirty="0"/>
          </a:p>
        </p:txBody>
      </p:sp>
      <p:pic>
        <p:nvPicPr>
          <p:cNvPr id="4" name="Image 0" descr="D:\Python Scripts\RTM-HD\cbc-kicd-grade9\src\authoring\public\evergain-log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5486400"/>
            <a:ext cx="1554480" cy="640080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9C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Administrator &amp; Author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B9C3E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modes, two roles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Everyone starts as a learner. Editing needs Author mode, which is unlocked with a passcode.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54480"/>
            <a:ext cx="5486400" cy="4709160"/>
          </a:xfrm>
          <a:prstGeom prst="roundRect">
            <a:avLst>
              <a:gd name="adj" fmla="val 3107"/>
            </a:avLst>
          </a:prstGeom>
          <a:solidFill>
            <a:srgbClr val="EEF1F8"/>
          </a:solidFill>
          <a:ln w="12700">
            <a:solidFill>
              <a:srgbClr val="EEF1F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783080"/>
            <a:ext cx="475488" cy="475488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637" y="1897197"/>
            <a:ext cx="247254" cy="247254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325880" y="1783080"/>
            <a:ext cx="44805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Learner mode (default, read-only)</a:t>
            </a:r>
            <a:endParaRPr lang="en-US" sz="1800" dirty="0"/>
          </a:p>
        </p:txBody>
      </p:sp>
      <p:sp>
        <p:nvSpPr>
          <p:cNvPr id="8" name="Text 5"/>
          <p:cNvSpPr txBox="1"/>
          <p:nvPr/>
        </p:nvSpPr>
        <p:spPr>
          <a:xfrm>
            <a:off x="731520" y="2423160"/>
            <a:ext cx="4983480" cy="3703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 subjects, units and lessons; play every activity.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 Library, Content Library and offline downloads.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add / edit / delete, no Save, no packaging, no settings.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flash-disk editions have authoring compiled out entirely — it cannot be unlocked there.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245352" y="1554480"/>
            <a:ext cx="5486400" cy="4709160"/>
          </a:xfrm>
          <a:prstGeom prst="roundRect">
            <a:avLst>
              <a:gd name="adj" fmla="val 3107"/>
            </a:avLst>
          </a:prstGeom>
          <a:solidFill>
            <a:srgbClr val="FBE9E7"/>
          </a:solidFill>
          <a:ln w="12700">
            <a:solidFill>
              <a:srgbClr val="FBE9E7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519672" y="1783080"/>
            <a:ext cx="475488" cy="475488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3789" y="1897197"/>
            <a:ext cx="247254" cy="247254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7114032" y="1783080"/>
            <a:ext cx="44805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0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 mode (edit rights)</a:t>
            </a:r>
            <a:endParaRPr lang="en-US" sz="1800" dirty="0"/>
          </a:p>
        </p:txBody>
      </p:sp>
      <p:sp>
        <p:nvSpPr>
          <p:cNvPr id="13" name="Text 9"/>
          <p:cNvSpPr txBox="1"/>
          <p:nvPr/>
        </p:nvSpPr>
        <p:spPr>
          <a:xfrm>
            <a:off x="6519672" y="2423160"/>
            <a:ext cx="4983480" cy="3703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and edit units, lessons and all 11 activity types.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Authoring Assistant drafts activities from a topic.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Package Manager: validate → package → AES-encrypt each lot.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Settings: export / import the project as JSON, reload official content.</a:t>
            </a:r>
            <a:endParaRPr lang="en-US" sz="1350" dirty="0"/>
          </a:p>
        </p:txBody>
      </p:sp>
      <p:sp>
        <p:nvSpPr>
          <p:cNvPr id="14" name="Text 10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Administrator &amp; Author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Unlock Author mode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Top-right of the header — one click and a passcode. Exit author mode returns the browser to the learner view.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20624" y="1624660"/>
            <a:ext cx="11347704" cy="636880"/>
          </a:xfrm>
          <a:prstGeom prst="roundRect">
            <a:avLst>
              <a:gd name="adj" fmla="val 11486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pic>
        <p:nvPicPr>
          <p:cNvPr id="5" name="Image 0" descr="C:\Users\rodge\AppData\Local\Temp\claude\D--Python-Scripts-RTM-HD\efdb8e03-6240-4ba7-8178-2f3589179894\scratchpad\shots2\topbar-learn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661236"/>
            <a:ext cx="11274552" cy="563728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457200" y="137160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Before: learner view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420624" y="2813380"/>
            <a:ext cx="11347704" cy="636880"/>
          </a:xfrm>
          <a:prstGeom prst="roundRect">
            <a:avLst>
              <a:gd name="adj" fmla="val 11486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pic>
        <p:nvPicPr>
          <p:cNvPr id="8" name="Image 1" descr="C:\Users\rodge\AppData\Local\Temp\claude\D--Python-Scripts-RTM-HD\efdb8e03-6240-4ba7-8178-2f3589179894\scratchpad\shots2\topbar-autho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849956"/>
            <a:ext cx="11274552" cy="563728"/>
          </a:xfrm>
          <a:prstGeom prst="rect">
            <a:avLst/>
          </a:prstGeom>
        </p:spPr>
      </p:pic>
      <p:sp>
        <p:nvSpPr>
          <p:cNvPr id="9" name="Text 5"/>
          <p:cNvSpPr txBox="1"/>
          <p:nvPr/>
        </p:nvSpPr>
        <p:spPr>
          <a:xfrm>
            <a:off x="457200" y="25603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After: Author mode</a:t>
            </a:r>
            <a:endParaRPr lang="en-US" sz="1100" dirty="0"/>
          </a:p>
        </p:txBody>
      </p:sp>
      <p:sp>
        <p:nvSpPr>
          <p:cNvPr id="10" name="Shape 6"/>
          <p:cNvSpPr/>
          <p:nvPr/>
        </p:nvSpPr>
        <p:spPr>
          <a:xfrm>
            <a:off x="8193938" y="2249909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1" name="Text 7"/>
          <p:cNvSpPr txBox="1"/>
          <p:nvPr/>
        </p:nvSpPr>
        <p:spPr>
          <a:xfrm>
            <a:off x="8193938" y="2249909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9828748" y="2249909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3" name="Text 9"/>
          <p:cNvSpPr txBox="1"/>
          <p:nvPr/>
        </p:nvSpPr>
        <p:spPr>
          <a:xfrm>
            <a:off x="9828748" y="2249909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7742956" y="3438629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5" name="Text 11"/>
          <p:cNvSpPr txBox="1"/>
          <p:nvPr/>
        </p:nvSpPr>
        <p:spPr>
          <a:xfrm>
            <a:off x="7742956" y="3438629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9208648" y="3438629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7" name="Text 13"/>
          <p:cNvSpPr txBox="1"/>
          <p:nvPr/>
        </p:nvSpPr>
        <p:spPr>
          <a:xfrm>
            <a:off x="9208648" y="3438629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457200" y="3877056"/>
            <a:ext cx="365760" cy="365760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9" name="Text 15"/>
          <p:cNvSpPr txBox="1"/>
          <p:nvPr/>
        </p:nvSpPr>
        <p:spPr>
          <a:xfrm>
            <a:off x="457200" y="387705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20" name="Text 16"/>
          <p:cNvSpPr txBox="1"/>
          <p:nvPr/>
        </p:nvSpPr>
        <p:spPr>
          <a:xfrm>
            <a:off x="960120" y="384048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Learner mode badge</a:t>
            </a:r>
            <a:endParaRPr lang="en-US" sz="1500" dirty="0"/>
          </a:p>
        </p:txBody>
      </p:sp>
      <p:sp>
        <p:nvSpPr>
          <p:cNvPr id="21" name="Text 17"/>
          <p:cNvSpPr txBox="1"/>
          <p:nvPr/>
        </p:nvSpPr>
        <p:spPr>
          <a:xfrm>
            <a:off x="960120" y="4169664"/>
            <a:ext cx="5120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Shown to everyone. Confirms the read-only view is active.</a:t>
            </a:r>
            <a:endParaRPr lang="en-US" sz="1250" dirty="0"/>
          </a:p>
        </p:txBody>
      </p:sp>
      <p:sp>
        <p:nvSpPr>
          <p:cNvPr id="22" name="Shape 18"/>
          <p:cNvSpPr/>
          <p:nvPr/>
        </p:nvSpPr>
        <p:spPr>
          <a:xfrm>
            <a:off x="6245352" y="3877056"/>
            <a:ext cx="365760" cy="365760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3" name="Text 19"/>
          <p:cNvSpPr txBox="1"/>
          <p:nvPr/>
        </p:nvSpPr>
        <p:spPr>
          <a:xfrm>
            <a:off x="6245352" y="387705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24" name="Text 20"/>
          <p:cNvSpPr txBox="1"/>
          <p:nvPr/>
        </p:nvSpPr>
        <p:spPr>
          <a:xfrm>
            <a:off x="6748272" y="384048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 sign-in</a:t>
            </a:r>
            <a:endParaRPr lang="en-US" sz="1500" dirty="0"/>
          </a:p>
        </p:txBody>
      </p:sp>
      <p:sp>
        <p:nvSpPr>
          <p:cNvPr id="25" name="Text 21"/>
          <p:cNvSpPr txBox="1"/>
          <p:nvPr/>
        </p:nvSpPr>
        <p:spPr>
          <a:xfrm>
            <a:off x="6748272" y="4169664"/>
            <a:ext cx="5120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it and enter the passcode:  EVERGAIN-AUTHOR-2026</a:t>
            </a:r>
            <a:endParaRPr lang="en-US" sz="1250" dirty="0"/>
          </a:p>
        </p:txBody>
      </p:sp>
      <p:sp>
        <p:nvSpPr>
          <p:cNvPr id="26" name="Shape 22"/>
          <p:cNvSpPr/>
          <p:nvPr/>
        </p:nvSpPr>
        <p:spPr>
          <a:xfrm>
            <a:off x="457200" y="5020056"/>
            <a:ext cx="365760" cy="365760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7" name="Text 23"/>
          <p:cNvSpPr txBox="1"/>
          <p:nvPr/>
        </p:nvSpPr>
        <p:spPr>
          <a:xfrm>
            <a:off x="457200" y="502005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8" name="Text 24"/>
          <p:cNvSpPr txBox="1"/>
          <p:nvPr/>
        </p:nvSpPr>
        <p:spPr>
          <a:xfrm>
            <a:off x="960120" y="498348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 mode badge</a:t>
            </a:r>
            <a:endParaRPr lang="en-US" sz="1500" dirty="0"/>
          </a:p>
        </p:txBody>
      </p:sp>
      <p:sp>
        <p:nvSpPr>
          <p:cNvPr id="29" name="Text 25"/>
          <p:cNvSpPr txBox="1"/>
          <p:nvPr/>
        </p:nvSpPr>
        <p:spPr>
          <a:xfrm>
            <a:off x="960120" y="5312664"/>
            <a:ext cx="5120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Editing tools, Package Manager, Settings and the AI assistant appear.</a:t>
            </a:r>
            <a:endParaRPr lang="en-US" sz="1250" dirty="0"/>
          </a:p>
        </p:txBody>
      </p:sp>
      <p:sp>
        <p:nvSpPr>
          <p:cNvPr id="30" name="Shape 26"/>
          <p:cNvSpPr/>
          <p:nvPr/>
        </p:nvSpPr>
        <p:spPr>
          <a:xfrm>
            <a:off x="6245352" y="5020056"/>
            <a:ext cx="365760" cy="365760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31" name="Text 27"/>
          <p:cNvSpPr txBox="1"/>
          <p:nvPr/>
        </p:nvSpPr>
        <p:spPr>
          <a:xfrm>
            <a:off x="6245352" y="502005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32" name="Text 28"/>
          <p:cNvSpPr txBox="1"/>
          <p:nvPr/>
        </p:nvSpPr>
        <p:spPr>
          <a:xfrm>
            <a:off x="6748272" y="498348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 author mode</a:t>
            </a:r>
            <a:endParaRPr lang="en-US" sz="1500" dirty="0"/>
          </a:p>
        </p:txBody>
      </p:sp>
      <p:sp>
        <p:nvSpPr>
          <p:cNvPr id="33" name="Text 29"/>
          <p:cNvSpPr txBox="1"/>
          <p:nvPr/>
        </p:nvSpPr>
        <p:spPr>
          <a:xfrm>
            <a:off x="6748272" y="5312664"/>
            <a:ext cx="5120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Locks the browser back to learner view. Always do this on shared computers.</a:t>
            </a:r>
            <a:endParaRPr lang="en-US" sz="1250" dirty="0"/>
          </a:p>
        </p:txBody>
      </p:sp>
      <p:sp>
        <p:nvSpPr>
          <p:cNvPr id="34" name="Text 30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Administrator &amp; Author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author dashboard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you need to author, validate and package the ten subject lots.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472184"/>
            <a:ext cx="7680960" cy="4828032"/>
          </a:xfrm>
          <a:prstGeom prst="roundRect">
            <a:avLst>
              <a:gd name="adj" fmla="val 1515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pic>
        <p:nvPicPr>
          <p:cNvPr id="5" name="Image 0" descr="C:\Users\rodge\AppData\Local\Temp\claude\D--Python-Scripts-RTM-HD\efdb8e03-6240-4ba7-8178-2f3589179894\scratchpad\shots2\author-dashboar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3776" y="1508760"/>
            <a:ext cx="7607808" cy="47548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529925" y="1442923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7" name="Text 4"/>
          <p:cNvSpPr txBox="1"/>
          <p:nvPr/>
        </p:nvSpPr>
        <p:spPr>
          <a:xfrm>
            <a:off x="5529925" y="1442923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182490" y="2584094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9" name="Text 6"/>
          <p:cNvSpPr txBox="1"/>
          <p:nvPr/>
        </p:nvSpPr>
        <p:spPr>
          <a:xfrm>
            <a:off x="2182490" y="258409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2030334" y="3154680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11" name="Text 8"/>
          <p:cNvSpPr txBox="1"/>
          <p:nvPr/>
        </p:nvSpPr>
        <p:spPr>
          <a:xfrm>
            <a:off x="2030334" y="315468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2106412" y="3749040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13" name="Text 10"/>
          <p:cNvSpPr txBox="1"/>
          <p:nvPr/>
        </p:nvSpPr>
        <p:spPr>
          <a:xfrm>
            <a:off x="2106412" y="37490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508772" y="2893162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15" name="Text 12"/>
          <p:cNvSpPr txBox="1"/>
          <p:nvPr/>
        </p:nvSpPr>
        <p:spPr>
          <a:xfrm>
            <a:off x="508772" y="289316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2106412" y="5555894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17" name="Text 14"/>
          <p:cNvSpPr txBox="1"/>
          <p:nvPr/>
        </p:nvSpPr>
        <p:spPr>
          <a:xfrm>
            <a:off x="2106412" y="555589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412480" y="152704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8412480" y="152704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20" name="Text 17"/>
          <p:cNvSpPr txBox="1"/>
          <p:nvPr/>
        </p:nvSpPr>
        <p:spPr>
          <a:xfrm>
            <a:off x="8823960" y="150876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 mode badge and Exit author mode.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8412480" y="216712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8412480" y="216712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23" name="Text 20"/>
          <p:cNvSpPr txBox="1"/>
          <p:nvPr/>
        </p:nvSpPr>
        <p:spPr>
          <a:xfrm>
            <a:off x="8823960" y="214884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Package &amp; encrypt (Package Manager) and Start authoring (opens Lot 1).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8412480" y="280720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8412480" y="28072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26" name="Text 23"/>
          <p:cNvSpPr txBox="1"/>
          <p:nvPr/>
        </p:nvSpPr>
        <p:spPr>
          <a:xfrm>
            <a:off x="8823960" y="278892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totals: activities, assets, completeness, deadline.</a:t>
            </a:r>
            <a:endParaRPr lang="en-US" sz="1250" dirty="0"/>
          </a:p>
        </p:txBody>
      </p:sp>
      <p:sp>
        <p:nvSpPr>
          <p:cNvPr id="27" name="Shape 24"/>
          <p:cNvSpPr/>
          <p:nvPr/>
        </p:nvSpPr>
        <p:spPr>
          <a:xfrm>
            <a:off x="8412480" y="344728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8" name="Text 25"/>
          <p:cNvSpPr txBox="1"/>
          <p:nvPr/>
        </p:nvSpPr>
        <p:spPr>
          <a:xfrm>
            <a:off x="8412480" y="34472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29" name="Text 26"/>
          <p:cNvSpPr txBox="1"/>
          <p:nvPr/>
        </p:nvSpPr>
        <p:spPr>
          <a:xfrm>
            <a:off x="8823960" y="342900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Authoring Assistant — on-premise model; "7 models ready" means drafting is available.</a:t>
            </a:r>
            <a:endParaRPr lang="en-US" sz="1250" dirty="0"/>
          </a:p>
        </p:txBody>
      </p:sp>
      <p:sp>
        <p:nvSpPr>
          <p:cNvPr id="30" name="Shape 27"/>
          <p:cNvSpPr/>
          <p:nvPr/>
        </p:nvSpPr>
        <p:spPr>
          <a:xfrm>
            <a:off x="8412480" y="408736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31" name="Text 28"/>
          <p:cNvSpPr txBox="1"/>
          <p:nvPr/>
        </p:nvSpPr>
        <p:spPr>
          <a:xfrm>
            <a:off x="8412480" y="408736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32" name="Text 29"/>
          <p:cNvSpPr txBox="1"/>
          <p:nvPr/>
        </p:nvSpPr>
        <p:spPr>
          <a:xfrm>
            <a:off x="8823960" y="406908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Package Manager and Settings appear in the sidebar only in Author mode.</a:t>
            </a:r>
            <a:endParaRPr lang="en-US" sz="1250" dirty="0"/>
          </a:p>
        </p:txBody>
      </p:sp>
      <p:sp>
        <p:nvSpPr>
          <p:cNvPr id="33" name="Shape 30"/>
          <p:cNvSpPr/>
          <p:nvPr/>
        </p:nvSpPr>
        <p:spPr>
          <a:xfrm>
            <a:off x="8412480" y="472744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8412480" y="472744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35" name="Text 32"/>
          <p:cNvSpPr txBox="1"/>
          <p:nvPr/>
        </p:nvSpPr>
        <p:spPr>
          <a:xfrm>
            <a:off x="8823960" y="470916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 cards gain Edit, Preview and Package buttons.</a:t>
            </a:r>
            <a:endParaRPr lang="en-US" sz="1250" dirty="0"/>
          </a:p>
        </p:txBody>
      </p:sp>
      <p:sp>
        <p:nvSpPr>
          <p:cNvPr id="36" name="Text 33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Administrator &amp; Author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Lot Editor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screen per subject: a content tree on the left, the editor in the middle, the learner's view on the right.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472184"/>
            <a:ext cx="7680960" cy="4828032"/>
          </a:xfrm>
          <a:prstGeom prst="roundRect">
            <a:avLst>
              <a:gd name="adj" fmla="val 1515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pic>
        <p:nvPicPr>
          <p:cNvPr id="5" name="Image 0" descr="C:\Users\rodge\AppData\Local\Temp\claude\D--Python-Scripts-RTM-HD\efdb8e03-6240-4ba7-8178-2f3589179894\scratchpad\shots2\author-edit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3776" y="1508760"/>
            <a:ext cx="7607808" cy="47548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1954256" y="2275027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7" name="Text 4"/>
          <p:cNvSpPr txBox="1"/>
          <p:nvPr/>
        </p:nvSpPr>
        <p:spPr>
          <a:xfrm>
            <a:off x="1954256" y="2275027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09544" y="2132381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9" name="Text 6"/>
          <p:cNvSpPr txBox="1"/>
          <p:nvPr/>
        </p:nvSpPr>
        <p:spPr>
          <a:xfrm>
            <a:off x="3209544" y="2132381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818169" y="2512771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11" name="Text 8"/>
          <p:cNvSpPr txBox="1"/>
          <p:nvPr/>
        </p:nvSpPr>
        <p:spPr>
          <a:xfrm>
            <a:off x="3818169" y="2512771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834238" y="2512771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13" name="Text 10"/>
          <p:cNvSpPr txBox="1"/>
          <p:nvPr/>
        </p:nvSpPr>
        <p:spPr>
          <a:xfrm>
            <a:off x="5834238" y="2512771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7393838" y="1799539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15" name="Text 12"/>
          <p:cNvSpPr txBox="1"/>
          <p:nvPr/>
        </p:nvSpPr>
        <p:spPr>
          <a:xfrm>
            <a:off x="7393838" y="1799539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8412480" y="152704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8412480" y="152704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18" name="Text 15"/>
          <p:cNvSpPr txBox="1"/>
          <p:nvPr/>
        </p:nvSpPr>
        <p:spPr>
          <a:xfrm>
            <a:off x="8823960" y="150876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tree — units contain lessons (topics), which contain activities. Click to select.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8412480" y="216712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8412480" y="216712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21" name="Text 18"/>
          <p:cNvSpPr txBox="1"/>
          <p:nvPr/>
        </p:nvSpPr>
        <p:spPr>
          <a:xfrm>
            <a:off x="8823960" y="214884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Unit adds a unit; Add activity (under any lesson) opens the activity-type picker.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8412480" y="280720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8412480" y="28072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24" name="Text 21"/>
          <p:cNvSpPr txBox="1"/>
          <p:nvPr/>
        </p:nvSpPr>
        <p:spPr>
          <a:xfrm>
            <a:off x="8823960" y="278892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overview — edit the title, hook, key terms and learning outcomes.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8412480" y="344728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6" name="Text 23"/>
          <p:cNvSpPr txBox="1"/>
          <p:nvPr/>
        </p:nvSpPr>
        <p:spPr>
          <a:xfrm>
            <a:off x="8412480" y="34472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27" name="Text 24"/>
          <p:cNvSpPr txBox="1"/>
          <p:nvPr/>
        </p:nvSpPr>
        <p:spPr>
          <a:xfrm>
            <a:off x="8823960" y="342900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learner sees it — a live preview of the unit intro.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8412480" y="408736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9" name="Text 26"/>
          <p:cNvSpPr txBox="1"/>
          <p:nvPr/>
        </p:nvSpPr>
        <p:spPr>
          <a:xfrm>
            <a:off x="8412480" y="408736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30" name="Text 27"/>
          <p:cNvSpPr txBox="1"/>
          <p:nvPr/>
        </p:nvSpPr>
        <p:spPr>
          <a:xfrm>
            <a:off x="8823960" y="406908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Save stores the project in this browser; export to JSON for a durable backup.</a:t>
            </a:r>
            <a:endParaRPr lang="en-US" sz="1250" dirty="0"/>
          </a:p>
        </p:txBody>
      </p:sp>
      <p:sp>
        <p:nvSpPr>
          <p:cNvPr id="31" name="Text 28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Administrator &amp; Author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Activity types you can author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activity also carries a title, a CBC core competency tag (required), a difficulty (1–3) and estimated minutes.</a:t>
            </a:r>
            <a:endParaRPr lang="en-US" sz="14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54480"/>
          <a:ext cx="11274552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206240"/>
                <a:gridCol w="4965192"/>
              </a:tblGrid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Type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E6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the learner gets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E6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you fill in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E63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Multiple choice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One question, four options, instant feedback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Question, options (exactly one correct), feedback, hint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 / False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statement to judge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Statement, answer, feedback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Fill in the blank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Type the missing term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Prompt with [[answer]] markers, hint, case-sensitivity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Matching pairs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Match terms to meanings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Pairs (left ↔ right)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Passage with a check question and Listen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Body text, check question and answer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Video lesson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Streams online (YouTube id), bundled MP4 offline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Video id, title, source, transcript, key points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Audio / Podcast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Listen-along narration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Transcript, key points (podcast embed optional)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Virtual lab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PhET simulation, bundled offline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PhET sim URL, instructions, background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Learning game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Sort / sequence / memory / anagram, auto-scored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Game kind and its items or pairs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Animation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Staged process diagram with narration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Stages in order, caption, explanation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Image study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PNG/JPEG diagram with explanation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Image (PNG/JPEG only), caption, explanation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Administrator &amp; Author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or edit an activity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everyday authoring loop.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91056"/>
            <a:ext cx="384048" cy="384048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57200" y="159105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1005840" y="1554480"/>
            <a:ext cx="10698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the subject and expand a unit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1005840" y="1865376"/>
            <a:ext cx="106984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 → Edit on the subject card (or click the subject in the sidebar), then click a unit in the content tree.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57200" y="2542032"/>
            <a:ext cx="384048" cy="384048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457200" y="25420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1005840" y="2505456"/>
            <a:ext cx="10698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Add activity under the lesson, and pick a type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1005840" y="2816352"/>
            <a:ext cx="106984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picker lists the activity types. To change an existing activity, just click it in the tree.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57200" y="3493008"/>
            <a:ext cx="384048" cy="384048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457200" y="34930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2"/>
          <p:cNvSpPr txBox="1"/>
          <p:nvPr/>
        </p:nvSpPr>
        <p:spPr>
          <a:xfrm>
            <a:off x="1005840" y="3456432"/>
            <a:ext cx="10698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in the fields and tag a competency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1005840" y="3767328"/>
            <a:ext cx="106984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activity must carry one CBC core competency. Keep questions to exactly one correct option; use Kenyan contexts.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457200" y="4443984"/>
            <a:ext cx="384048" cy="384048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457200" y="444398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18" name="Text 16"/>
          <p:cNvSpPr txBox="1"/>
          <p:nvPr/>
        </p:nvSpPr>
        <p:spPr>
          <a:xfrm>
            <a:off x="1005840" y="4407408"/>
            <a:ext cx="10698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Preview, then Save</a:t>
            </a:r>
            <a:endParaRPr lang="en-US" sz="1500" dirty="0"/>
          </a:p>
        </p:txBody>
      </p:sp>
      <p:sp>
        <p:nvSpPr>
          <p:cNvPr id="19" name="Text 17"/>
          <p:cNvSpPr txBox="1"/>
          <p:nvPr/>
        </p:nvSpPr>
        <p:spPr>
          <a:xfrm>
            <a:off x="1005840" y="4718304"/>
            <a:ext cx="106984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Preview shows the exact HTML the learner package will use. Save keeps the work in this browser; Move up/down reorders; Delete removes.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457200" y="5394960"/>
            <a:ext cx="384048" cy="384048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457200" y="53949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22" name="Text 20"/>
          <p:cNvSpPr txBox="1"/>
          <p:nvPr/>
        </p:nvSpPr>
        <p:spPr>
          <a:xfrm>
            <a:off x="1005840" y="5358384"/>
            <a:ext cx="10698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 backup</a:t>
            </a:r>
            <a:endParaRPr lang="en-US" sz="1500" dirty="0"/>
          </a:p>
        </p:txBody>
      </p:sp>
      <p:sp>
        <p:nvSpPr>
          <p:cNvPr id="23" name="Text 21"/>
          <p:cNvSpPr txBox="1"/>
          <p:nvPr/>
        </p:nvSpPr>
        <p:spPr>
          <a:xfrm>
            <a:off x="1005840" y="5669280"/>
            <a:ext cx="106984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Settings → Export project (JSON) after each session. Import restores it on any computer; Reload official content resets everything.</a:t>
            </a:r>
            <a:endParaRPr lang="en-US" sz="1250" dirty="0"/>
          </a:p>
        </p:txBody>
      </p:sp>
      <p:sp>
        <p:nvSpPr>
          <p:cNvPr id="24" name="Text 22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Administrator &amp; Author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Authoring Assistant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Drafts a starting activity in seconds from a subject, topic and type — on an on-premise model, so content never leaves Kenya.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20624" y="1525808"/>
            <a:ext cx="11347704" cy="2571945"/>
          </a:xfrm>
          <a:prstGeom prst="roundRect">
            <a:avLst>
              <a:gd name="adj" fmla="val 2844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pic>
        <p:nvPicPr>
          <p:cNvPr id="5" name="Image 0" descr="C:\Users\rodge\AppData\Local\Temp\claude\D--Python-Scripts-RTM-HD\efdb8e03-6240-4ba7-8178-2f3589179894\scratchpad\shots2\ai-pane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562384"/>
            <a:ext cx="11274552" cy="2498793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39989" y="2906211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7" name="Text 4"/>
          <p:cNvSpPr txBox="1"/>
          <p:nvPr/>
        </p:nvSpPr>
        <p:spPr>
          <a:xfrm>
            <a:off x="639989" y="2906211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402254" y="2906211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3402254" y="2906211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235601" y="2906211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7235601" y="2906211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9997867" y="2906211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9997867" y="2906211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9772376" y="1806743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9772376" y="1806743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457200" y="4343400"/>
            <a:ext cx="347472" cy="347472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457200" y="434340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8" name="Text 15"/>
          <p:cNvSpPr txBox="1"/>
          <p:nvPr/>
        </p:nvSpPr>
        <p:spPr>
          <a:xfrm>
            <a:off x="896112" y="4343400"/>
            <a:ext cx="1691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</a:t>
            </a:r>
            <a:endParaRPr lang="en-US" sz="1400" dirty="0"/>
          </a:p>
        </p:txBody>
      </p:sp>
      <p:sp>
        <p:nvSpPr>
          <p:cNvPr id="19" name="Text 16"/>
          <p:cNvSpPr txBox="1"/>
          <p:nvPr/>
        </p:nvSpPr>
        <p:spPr>
          <a:xfrm>
            <a:off x="457200" y="4754880"/>
            <a:ext cx="2148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the lot the draft is for.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2738628" y="4343400"/>
            <a:ext cx="347472" cy="347472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2738628" y="434340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22" name="Text 19"/>
          <p:cNvSpPr txBox="1"/>
          <p:nvPr/>
        </p:nvSpPr>
        <p:spPr>
          <a:xfrm>
            <a:off x="3177540" y="4343400"/>
            <a:ext cx="1691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</a:t>
            </a:r>
            <a:endParaRPr lang="en-US" sz="1400" dirty="0"/>
          </a:p>
        </p:txBody>
      </p:sp>
      <p:sp>
        <p:nvSpPr>
          <p:cNvPr id="23" name="Text 20"/>
          <p:cNvSpPr txBox="1"/>
          <p:nvPr/>
        </p:nvSpPr>
        <p:spPr>
          <a:xfrm>
            <a:off x="2738628" y="4754880"/>
            <a:ext cx="2148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few words, e.g. "linear equations".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5020056" y="4343400"/>
            <a:ext cx="347472" cy="347472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5020056" y="434340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6" name="Text 23"/>
          <p:cNvSpPr txBox="1"/>
          <p:nvPr/>
        </p:nvSpPr>
        <p:spPr>
          <a:xfrm>
            <a:off x="5458968" y="4343400"/>
            <a:ext cx="1691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Activity type</a:t>
            </a:r>
            <a:endParaRPr lang="en-US" sz="1400" dirty="0"/>
          </a:p>
        </p:txBody>
      </p:sp>
      <p:sp>
        <p:nvSpPr>
          <p:cNvPr id="27" name="Text 24"/>
          <p:cNvSpPr txBox="1"/>
          <p:nvPr/>
        </p:nvSpPr>
        <p:spPr>
          <a:xfrm>
            <a:off x="5020056" y="4754880"/>
            <a:ext cx="2148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choice, True/False or Fill in the blank.</a:t>
            </a:r>
            <a:endParaRPr lang="en-US" sz="1200" dirty="0"/>
          </a:p>
        </p:txBody>
      </p:sp>
      <p:sp>
        <p:nvSpPr>
          <p:cNvPr id="28" name="Shape 25"/>
          <p:cNvSpPr/>
          <p:nvPr/>
        </p:nvSpPr>
        <p:spPr>
          <a:xfrm>
            <a:off x="7301484" y="4343400"/>
            <a:ext cx="347472" cy="347472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9" name="Text 26"/>
          <p:cNvSpPr txBox="1"/>
          <p:nvPr/>
        </p:nvSpPr>
        <p:spPr>
          <a:xfrm>
            <a:off x="7301484" y="434340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30" name="Text 27"/>
          <p:cNvSpPr txBox="1"/>
          <p:nvPr/>
        </p:nvSpPr>
        <p:spPr>
          <a:xfrm>
            <a:off x="7740396" y="4343400"/>
            <a:ext cx="1691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</a:t>
            </a:r>
            <a:endParaRPr lang="en-US" sz="1400" dirty="0"/>
          </a:p>
        </p:txBody>
      </p:sp>
      <p:sp>
        <p:nvSpPr>
          <p:cNvPr id="31" name="Text 28"/>
          <p:cNvSpPr txBox="1"/>
          <p:nvPr/>
        </p:nvSpPr>
        <p:spPr>
          <a:xfrm>
            <a:off x="7301484" y="4754880"/>
            <a:ext cx="2148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draft appears with options, feedback and a competency.</a:t>
            </a:r>
            <a:endParaRPr lang="en-US" sz="1200" dirty="0"/>
          </a:p>
        </p:txBody>
      </p:sp>
      <p:sp>
        <p:nvSpPr>
          <p:cNvPr id="32" name="Shape 29"/>
          <p:cNvSpPr/>
          <p:nvPr/>
        </p:nvSpPr>
        <p:spPr>
          <a:xfrm>
            <a:off x="9582912" y="4343400"/>
            <a:ext cx="347472" cy="347472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33" name="Text 30"/>
          <p:cNvSpPr txBox="1"/>
          <p:nvPr/>
        </p:nvSpPr>
        <p:spPr>
          <a:xfrm>
            <a:off x="9582912" y="434340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34" name="Text 31"/>
          <p:cNvSpPr txBox="1"/>
          <p:nvPr/>
        </p:nvSpPr>
        <p:spPr>
          <a:xfrm>
            <a:off x="10021824" y="4343400"/>
            <a:ext cx="1691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1400" dirty="0"/>
          </a:p>
        </p:txBody>
      </p:sp>
      <p:sp>
        <p:nvSpPr>
          <p:cNvPr id="35" name="Text 32"/>
          <p:cNvSpPr txBox="1"/>
          <p:nvPr/>
        </p:nvSpPr>
        <p:spPr>
          <a:xfrm>
            <a:off x="9582912" y="4754880"/>
            <a:ext cx="2148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"7 models ready" = available; "AI offline" = drafting disabled, everything else works.</a:t>
            </a:r>
            <a:endParaRPr lang="en-US" sz="1200" dirty="0"/>
          </a:p>
        </p:txBody>
      </p:sp>
      <p:sp>
        <p:nvSpPr>
          <p:cNvPr id="36" name="Text 33"/>
          <p:cNvSpPr txBox="1"/>
          <p:nvPr/>
        </p:nvSpPr>
        <p:spPr>
          <a:xfrm>
            <a:off x="457200" y="5715000"/>
            <a:ext cx="11274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every draft before saving: Add to &lt;subject&gt; inserts it into the first lesson of that lot; Copy JSON lets you paste it elsewhere. AI is used at authoring time only — the delivered learner packages contain no AI.</a:t>
            </a:r>
            <a:endParaRPr lang="en-US" sz="1200" dirty="0"/>
          </a:p>
        </p:txBody>
      </p:sp>
      <p:sp>
        <p:nvSpPr>
          <p:cNvPr id="37" name="Text 34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Administrator &amp; Author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Settings: export, import, reset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 mode only. Your safety net for the content stored in this browser.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472184"/>
            <a:ext cx="7680960" cy="4828032"/>
          </a:xfrm>
          <a:prstGeom prst="roundRect">
            <a:avLst>
              <a:gd name="adj" fmla="val 1515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pic>
        <p:nvPicPr>
          <p:cNvPr id="5" name="Image 0" descr="C:\Users\rodge\AppData\Local\Temp\claude\D--Python-Scripts-RTM-HD\efdb8e03-6240-4ba7-8178-2f3589179894\scratchpad\shots2\author-setting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3776" y="1508760"/>
            <a:ext cx="7607808" cy="47548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8412480" y="152704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7" name="Text 4"/>
          <p:cNvSpPr txBox="1"/>
          <p:nvPr/>
        </p:nvSpPr>
        <p:spPr>
          <a:xfrm>
            <a:off x="8412480" y="152704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8" name="Text 5"/>
          <p:cNvSpPr txBox="1"/>
          <p:nvPr/>
        </p:nvSpPr>
        <p:spPr>
          <a:xfrm>
            <a:off x="8823960" y="150876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project (JSON) — a complete, dated backup of all ten lots. Do this after every editing session.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8412480" y="216712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8412480" y="216712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1" name="Text 8"/>
          <p:cNvSpPr txBox="1"/>
          <p:nvPr/>
        </p:nvSpPr>
        <p:spPr>
          <a:xfrm>
            <a:off x="8823960" y="214884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project (JSON) — restore a backup, or move work between computers.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412480" y="280720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8412480" y="28072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4" name="Text 11"/>
          <p:cNvSpPr txBox="1"/>
          <p:nvPr/>
        </p:nvSpPr>
        <p:spPr>
          <a:xfrm>
            <a:off x="8823960" y="278892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Reload official Grade 9 content — discards local edits and reloads the shipped content (asks first).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412480" y="344728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8412480" y="34472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7" name="Text 14"/>
          <p:cNvSpPr txBox="1"/>
          <p:nvPr/>
        </p:nvSpPr>
        <p:spPr>
          <a:xfrm>
            <a:off x="8823960" y="342900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actions are in the command palette: Ctrl/Cmd + K.</a:t>
            </a:r>
            <a:endParaRPr lang="en-US" sz="1250" dirty="0"/>
          </a:p>
        </p:txBody>
      </p:sp>
      <p:sp>
        <p:nvSpPr>
          <p:cNvPr id="18" name="Text 15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Administrator &amp; Author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Evergain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Grade 9 Interactive Digital Content — Administrator &amp; Author Guide</dc:title>
  <dc:subject>PptxGenJS Presentation</dc:subject>
  <dc:creator>Evergain Limited</dc:creator>
  <cp:lastModifiedBy>Evergain Limited</cp:lastModifiedBy>
  <cp:revision>1</cp:revision>
  <dcterms:created xsi:type="dcterms:W3CDTF">2026-09-10T02:45:33Z</dcterms:created>
  <dcterms:modified xsi:type="dcterms:W3CDTF">2026-09-10T02:45:33Z</dcterms:modified>
</cp:coreProperties>
</file>